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3"/>
  </p:handoutMasterIdLst>
  <p:sldIdLst>
    <p:sldId id="271" r:id="rId2"/>
    <p:sldId id="272" r:id="rId3"/>
    <p:sldId id="285" r:id="rId4"/>
    <p:sldId id="273" r:id="rId5"/>
    <p:sldId id="274" r:id="rId6"/>
    <p:sldId id="276" r:id="rId7"/>
    <p:sldId id="277" r:id="rId8"/>
    <p:sldId id="278" r:id="rId9"/>
    <p:sldId id="279" r:id="rId10"/>
    <p:sldId id="275" r:id="rId11"/>
    <p:sldId id="286" r:id="rId12"/>
    <p:sldId id="257" r:id="rId13"/>
    <p:sldId id="258" r:id="rId14"/>
    <p:sldId id="287" r:id="rId15"/>
    <p:sldId id="259" r:id="rId16"/>
    <p:sldId id="281" r:id="rId17"/>
    <p:sldId id="289" r:id="rId18"/>
    <p:sldId id="260" r:id="rId19"/>
    <p:sldId id="288" r:id="rId20"/>
    <p:sldId id="261" r:id="rId21"/>
    <p:sldId id="262" r:id="rId22"/>
    <p:sldId id="263" r:id="rId23"/>
    <p:sldId id="264" r:id="rId24"/>
    <p:sldId id="282" r:id="rId25"/>
    <p:sldId id="266" r:id="rId26"/>
    <p:sldId id="267" r:id="rId27"/>
    <p:sldId id="269" r:id="rId28"/>
    <p:sldId id="270" r:id="rId29"/>
    <p:sldId id="290" r:id="rId30"/>
    <p:sldId id="291" r:id="rId31"/>
    <p:sldId id="280" r:id="rId32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80"/>
    <a:srgbClr val="808000"/>
    <a:srgbClr val="FF6FCF"/>
    <a:srgbClr val="FF0000"/>
    <a:srgbClr val="008080"/>
    <a:srgbClr val="800000"/>
    <a:srgbClr val="0000FF"/>
    <a:srgbClr val="008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65" autoAdjust="0"/>
    <p:restoredTop sz="94660"/>
  </p:normalViewPr>
  <p:slideViewPr>
    <p:cSldViewPr>
      <p:cViewPr varScale="1">
        <p:scale>
          <a:sx n="101" d="100"/>
          <a:sy n="101" d="100"/>
        </p:scale>
        <p:origin x="84" y="13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9478FBA-918C-4187-B616-677815DF1C2D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7217A0B-8308-4026-B533-409440E16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6451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DD307F-B646-463B-96B0-21696D171976}" type="datetimeFigureOut">
              <a:rPr lang="en-US"/>
              <a:pPr>
                <a:defRPr/>
              </a:pPr>
              <a:t>9/6/2022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7D296-AC70-428F-8579-3C284567AB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0FDAA-F417-4AB3-8142-3F352CCE07B5}" type="datetimeFigureOut">
              <a:rPr lang="en-US"/>
              <a:pPr>
                <a:defRPr/>
              </a:pPr>
              <a:t>9/6/2022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D943D-1224-4AFE-84F8-55079CBEE8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742F0-728F-4D67-BEA0-5B2B64335CBA}" type="datetimeFigureOut">
              <a:rPr lang="en-US"/>
              <a:pPr>
                <a:defRPr/>
              </a:pPr>
              <a:t>9/6/2022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4FA95-039B-4C0A-89BE-D877C9D60D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FA8B5-E4DF-477F-BC80-A15511ACD028}" type="datetimeFigureOut">
              <a:rPr lang="en-US"/>
              <a:pPr>
                <a:defRPr/>
              </a:pPr>
              <a:t>9/6/2022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0C63E-A890-4F03-93FF-1F7CDEAE05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6F77B-ACAB-4BE0-BD3D-B4816EB37C8A}" type="datetimeFigureOut">
              <a:rPr lang="en-US"/>
              <a:pPr>
                <a:defRPr/>
              </a:pPr>
              <a:t>9/6/2022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CAA8F-6745-4514-9964-E22A44690EF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762DF-C5EE-4E7E-AD06-6FBDC2AF8106}" type="datetimeFigureOut">
              <a:rPr lang="en-US"/>
              <a:pPr>
                <a:defRPr/>
              </a:pPr>
              <a:t>9/6/2022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234C8-63FC-4562-B137-90993E88D2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17A91-36B3-4304-B4C0-C1B9E9C6C7ED}" type="datetimeFigureOut">
              <a:rPr lang="en-US"/>
              <a:pPr>
                <a:defRPr/>
              </a:pPr>
              <a:t>9/6/2022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AD450-F106-470F-AA8B-1656FE9656C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60825-1D7E-4D2C-A7B4-475EABC0DF31}" type="datetimeFigureOut">
              <a:rPr lang="en-US"/>
              <a:pPr>
                <a:defRPr/>
              </a:pPr>
              <a:t>9/6/2022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F779E3-8AF5-48D7-8D90-C94B5C5D51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77583-192E-4621-871F-6F8F5F74B3B5}" type="datetimeFigureOut">
              <a:rPr lang="en-US"/>
              <a:pPr>
                <a:defRPr/>
              </a:pPr>
              <a:t>9/6/2022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64094-1FA9-4A5C-8699-9AC7FD9AE4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94ADC-C339-4FE7-9833-9EE6307AC796}" type="datetimeFigureOut">
              <a:rPr lang="en-US"/>
              <a:pPr>
                <a:defRPr/>
              </a:pPr>
              <a:t>9/6/2022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79488-7D1A-4078-BB79-5E82F1320B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F5A80-5C4C-4471-88F7-261A1B83C2BF}" type="datetimeFigureOut">
              <a:rPr lang="en-US"/>
              <a:pPr>
                <a:defRPr/>
              </a:pPr>
              <a:t>9/6/2022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ECCEF-E04C-42B2-81AD-0B91B308CC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62A5768-863D-458E-939D-4B1BAAA528EF}" type="datetimeFigureOut">
              <a:rPr lang="en-US"/>
              <a:pPr>
                <a:defRPr/>
              </a:pPr>
              <a:t>9/6/2022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1070DD9-172A-4E2B-94CE-E18EBBB512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ndalonefeed.com/" TargetMode="External"/><Relationship Id="rId2" Type="http://schemas.openxmlformats.org/officeDocument/2006/relationships/hyperlink" Target="http://www.oxyinfo.com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essentialshowfeeds.com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sites.google.com/cfisd.net/cfisd-lsa/home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Cory.Shearer@cfisd.net" TargetMode="External"/><Relationship Id="rId2" Type="http://schemas.openxmlformats.org/officeDocument/2006/relationships/hyperlink" Target="mailto:Kaitlyn.rogers@cfisd.net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Thomas.Palisin@cfisd.net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200" y="0"/>
            <a:ext cx="5994879" cy="1190855"/>
          </a:xfrm>
          <a:prstGeom prst="rect">
            <a:avLst/>
          </a:prstGeom>
          <a:noFill/>
        </p:spPr>
        <p:txBody>
          <a:bodyPr wrap="none" lIns="82058" tIns="41029" rIns="82058" bIns="41029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Livestock Show</a:t>
            </a:r>
            <a:endParaRPr lang="en-US" sz="72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1" y="990600"/>
            <a:ext cx="9090837" cy="57912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3101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33375" y="139700"/>
            <a:ext cx="8445500" cy="65436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12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u="sng" dirty="0"/>
          </a:p>
        </p:txBody>
      </p:sp>
      <p:sp>
        <p:nvSpPr>
          <p:cNvPr id="5" name="Rectangle 4"/>
          <p:cNvSpPr/>
          <p:nvPr/>
        </p:nvSpPr>
        <p:spPr>
          <a:xfrm>
            <a:off x="3312869" y="134252"/>
            <a:ext cx="2350513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0090"/>
                </a:solidFill>
                <a:effectLst>
                  <a:glow rad="139700">
                    <a:srgbClr val="4BACC6">
                      <a:satMod val="175000"/>
                      <a:alpha val="40000"/>
                    </a:srgb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j-ea"/>
                <a:cs typeface="+mj-cs"/>
              </a:rPr>
              <a:t>Feed</a:t>
            </a:r>
            <a:r>
              <a:rPr lang="en-US" sz="4400" b="1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0090"/>
                </a:solidFill>
                <a:effectLst>
                  <a:glow rad="139700">
                    <a:srgbClr val="4BACC6">
                      <a:satMod val="175000"/>
                      <a:alpha val="40000"/>
                    </a:srgb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j-ea"/>
                <a:cs typeface="+mj-cs"/>
              </a:rPr>
              <a:t/>
            </a:r>
            <a:br>
              <a:rPr lang="en-US" sz="4400" b="1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0090"/>
                </a:solidFill>
                <a:effectLst>
                  <a:glow rad="139700">
                    <a:srgbClr val="4BACC6">
                      <a:satMod val="175000"/>
                      <a:alpha val="40000"/>
                    </a:srgb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j-ea"/>
                <a:cs typeface="+mj-cs"/>
              </a:rPr>
            </a:br>
            <a:endParaRPr lang="en-US" dirty="0">
              <a:latin typeface="+mn-lt"/>
            </a:endParaRPr>
          </a:p>
        </p:txBody>
      </p:sp>
      <p:sp>
        <p:nvSpPr>
          <p:cNvPr id="23556" name="TextBox 12"/>
          <p:cNvSpPr txBox="1">
            <a:spLocks noChangeArrowheads="1"/>
          </p:cNvSpPr>
          <p:nvPr/>
        </p:nvSpPr>
        <p:spPr bwMode="auto">
          <a:xfrm>
            <a:off x="-25400" y="6099175"/>
            <a:ext cx="7413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latin typeface="Calibri" pitchFamily="34" charset="0"/>
              </a:rPr>
              <a:t>Remember this is just a reference and</a:t>
            </a:r>
          </a:p>
          <a:p>
            <a:pPr algn="ctr"/>
            <a:r>
              <a:rPr lang="en-US" sz="1600">
                <a:latin typeface="Calibri" pitchFamily="34" charset="0"/>
              </a:rPr>
              <a:t> you don</a:t>
            </a:r>
            <a:r>
              <a:rPr lang="fr-FR" sz="1600">
                <a:latin typeface="Calibri" pitchFamily="34" charset="0"/>
              </a:rPr>
              <a:t>’</a:t>
            </a:r>
            <a:r>
              <a:rPr lang="en-US" sz="1600">
                <a:latin typeface="Calibri" pitchFamily="34" charset="0"/>
              </a:rPr>
              <a:t>t have to follow these suggestions.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18175" y="914400"/>
            <a:ext cx="4276725" cy="44627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u="sng" dirty="0">
                <a:latin typeface="+mn-lt"/>
              </a:rPr>
              <a:t>Spring Creek Feed Center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000" dirty="0">
                <a:latin typeface="+mn-lt"/>
              </a:rPr>
              <a:t>26211 FM 2978, Magnolia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000" dirty="0">
                <a:latin typeface="+mn-lt"/>
              </a:rPr>
              <a:t>281-252-5400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000" dirty="0">
                <a:latin typeface="+mn-lt"/>
              </a:rPr>
              <a:t>Purina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u="sng" dirty="0">
                <a:latin typeface="+mn-lt"/>
              </a:rPr>
              <a:t>Heiden Feed &amp; Supply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000" dirty="0">
                <a:latin typeface="+mn-lt"/>
              </a:rPr>
              <a:t>14403 Stuebner Airline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000" dirty="0">
                <a:latin typeface="+mn-lt"/>
              </a:rPr>
              <a:t>281-444-1010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000" dirty="0">
                <a:latin typeface="+mn-lt"/>
              </a:rPr>
              <a:t>Purina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000" dirty="0" err="1">
                <a:latin typeface="+mn-lt"/>
              </a:rPr>
              <a:t>Lindners</a:t>
            </a:r>
            <a:endParaRPr lang="en-US" sz="1000" dirty="0"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000" dirty="0" err="1">
                <a:latin typeface="+mn-lt"/>
              </a:rPr>
              <a:t>Surefed</a:t>
            </a:r>
            <a:endParaRPr lang="en-US" sz="1000" dirty="0"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000" dirty="0">
                <a:latin typeface="+mn-lt"/>
              </a:rPr>
              <a:t>Moormans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u="sng" dirty="0">
                <a:latin typeface="+mn-lt"/>
              </a:rPr>
              <a:t>D&amp;D Feed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000" dirty="0">
                <a:latin typeface="+mn-lt"/>
              </a:rPr>
              <a:t>16915 FM 2920,Tomball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000" dirty="0">
                <a:latin typeface="+mn-lt"/>
              </a:rPr>
              <a:t>281-351-7144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000" dirty="0">
                <a:latin typeface="+mn-lt"/>
              </a:rPr>
              <a:t>Purina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000" dirty="0" err="1">
                <a:latin typeface="+mn-lt"/>
              </a:rPr>
              <a:t>Showrite</a:t>
            </a:r>
            <a:endParaRPr lang="en-US" sz="1000" dirty="0"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000" dirty="0">
                <a:latin typeface="+mn-lt"/>
              </a:rPr>
              <a:t>High Noon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000" dirty="0">
                <a:latin typeface="+mn-lt"/>
              </a:rPr>
              <a:t>Lonestar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u="sng" dirty="0">
                <a:latin typeface="+mn-lt"/>
              </a:rPr>
              <a:t>Circle N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000" dirty="0">
                <a:latin typeface="+mn-lt"/>
              </a:rPr>
              <a:t>29503 FM 1499 Waller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000" dirty="0">
                <a:latin typeface="+mn-lt"/>
              </a:rPr>
              <a:t>936-372-3491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000" dirty="0">
                <a:latin typeface="+mn-lt"/>
              </a:rPr>
              <a:t>Nutrena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000" dirty="0">
                <a:latin typeface="+mn-lt"/>
              </a:rPr>
              <a:t>Lonestar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000" dirty="0">
                <a:latin typeface="+mn-lt"/>
              </a:rPr>
              <a:t>West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n-lt"/>
            </a:endParaRP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1200" dirty="0"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1200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20975" y="1062038"/>
            <a:ext cx="4170363" cy="270843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u="sng" dirty="0">
                <a:latin typeface="+mn-lt"/>
              </a:rPr>
              <a:t>Tractor Supply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000" dirty="0">
                <a:latin typeface="+mn-lt"/>
              </a:rPr>
              <a:t>Tomball, Katy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000" dirty="0">
                <a:latin typeface="+mn-lt"/>
              </a:rPr>
              <a:t>Purina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000" dirty="0">
                <a:latin typeface="+mn-lt"/>
              </a:rPr>
              <a:t>Nutrena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u="sng" dirty="0">
                <a:latin typeface="+mn-lt"/>
              </a:rPr>
              <a:t>Haney Feed &amp; Farm</a:t>
            </a:r>
            <a:endParaRPr lang="en-US" sz="1000" dirty="0"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000" dirty="0">
                <a:latin typeface="+mn-lt"/>
              </a:rPr>
              <a:t>2614 Washington St, Waller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000" dirty="0">
                <a:latin typeface="+mn-lt"/>
              </a:rPr>
              <a:t>936-372-3652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000" dirty="0">
                <a:latin typeface="+mn-lt"/>
              </a:rPr>
              <a:t>Purina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latin typeface="+mn-lt"/>
              </a:rPr>
              <a:t>All Species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u="sng" dirty="0">
                <a:latin typeface="+mn-lt"/>
              </a:rPr>
              <a:t>Steinhausers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000" dirty="0">
                <a:latin typeface="+mn-lt"/>
              </a:rPr>
              <a:t>Brookshire, Magnolia,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000" dirty="0">
                <a:latin typeface="+mn-lt"/>
              </a:rPr>
              <a:t>Hempstead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000" dirty="0">
                <a:latin typeface="+mn-lt"/>
              </a:rPr>
              <a:t>Purina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000" dirty="0">
                <a:latin typeface="+mn-lt"/>
              </a:rPr>
              <a:t>Kent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000" dirty="0">
                <a:latin typeface="+mn-lt"/>
              </a:rPr>
              <a:t>MG feed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1000" dirty="0"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000" dirty="0">
                <a:latin typeface="+mn-lt"/>
              </a:rPr>
              <a:t>Teachers can give you more information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54288" y="4119563"/>
            <a:ext cx="4170362" cy="20928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u="sng" dirty="0">
                <a:latin typeface="+mn-lt"/>
              </a:rPr>
              <a:t>Supplements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000" dirty="0">
                <a:latin typeface="+mn-lt"/>
              </a:rPr>
              <a:t>Oxygen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000" dirty="0">
                <a:latin typeface="+mn-lt"/>
                <a:hlinkClick r:id="rId2"/>
              </a:rPr>
              <a:t>www.oxyinfo.com</a:t>
            </a:r>
            <a:endParaRPr lang="en-US" sz="1000" dirty="0"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000" dirty="0">
                <a:latin typeface="+mn-lt"/>
              </a:rPr>
              <a:t>Champions Choice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000" dirty="0">
                <a:latin typeface="+mn-lt"/>
              </a:rPr>
              <a:t>4u2winsupplements.com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000" dirty="0">
                <a:latin typeface="+mn-lt"/>
              </a:rPr>
              <a:t>Showbloom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000" dirty="0">
                <a:latin typeface="+mn-lt"/>
                <a:hlinkClick r:id="rId3"/>
              </a:rPr>
              <a:t>www.standalonefeed.com</a:t>
            </a:r>
            <a:endParaRPr lang="en-US" sz="1000" dirty="0"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000" dirty="0">
                <a:latin typeface="+mn-lt"/>
              </a:rPr>
              <a:t>All breeds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000" dirty="0">
                <a:latin typeface="+mn-lt"/>
                <a:hlinkClick r:id="rId4"/>
              </a:rPr>
              <a:t>www.essentialshowfeeds.com</a:t>
            </a:r>
            <a:endParaRPr lang="en-US" sz="1000" dirty="0"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000" dirty="0">
                <a:latin typeface="+mn-lt"/>
              </a:rPr>
              <a:t>Natural Solutions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000" dirty="0">
                <a:latin typeface="+mn-lt"/>
              </a:rPr>
              <a:t>Naturalsolutionsforlivestock.com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000" dirty="0">
                <a:latin typeface="+mn-lt"/>
              </a:rPr>
              <a:t>Champion Drive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000" dirty="0">
                <a:latin typeface="+mn-lt"/>
              </a:rPr>
              <a:t>Purinamills.com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7441" y="932589"/>
            <a:ext cx="2193925" cy="33239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u="sng" dirty="0" err="1">
                <a:latin typeface="+mn-lt"/>
              </a:rPr>
              <a:t>Livengood</a:t>
            </a:r>
            <a:endParaRPr lang="en-US" sz="1200" b="1" u="sng" dirty="0">
              <a:latin typeface="+mn-lt"/>
            </a:endParaRP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200" dirty="0">
                <a:latin typeface="+mn-lt"/>
              </a:rPr>
              <a:t>Tomball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200" dirty="0">
                <a:latin typeface="+mn-lt"/>
              </a:rPr>
              <a:t>281-255-2668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200" dirty="0">
                <a:latin typeface="+mn-lt"/>
              </a:rPr>
              <a:t>showrite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200" dirty="0">
                <a:latin typeface="+mn-lt"/>
              </a:rPr>
              <a:t>sunglo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u="sng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u="sng" dirty="0">
                <a:latin typeface="+mn-lt"/>
              </a:rPr>
              <a:t>Anytime Feed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200" dirty="0">
                <a:latin typeface="+mn-lt"/>
              </a:rPr>
              <a:t>34423 Owens Rd, Hempstead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200" dirty="0">
                <a:latin typeface="+mn-lt"/>
              </a:rPr>
              <a:t>281-753-0209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200" dirty="0">
                <a:latin typeface="+mn-lt"/>
              </a:rPr>
              <a:t>Acco-Showmaster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200" dirty="0">
                <a:latin typeface="+mn-lt"/>
              </a:rPr>
              <a:t>Lindner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200" dirty="0">
                <a:latin typeface="+mn-lt"/>
              </a:rPr>
              <a:t>Kent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u="sng" dirty="0"/>
              <a:t>Cypress Ace Hardware &amp; Feed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000" dirty="0"/>
              <a:t>11655 Jones Rd-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000" dirty="0"/>
              <a:t>281-469-8020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000" dirty="0"/>
              <a:t>Purina, </a:t>
            </a:r>
            <a:r>
              <a:rPr lang="en-US" sz="1000" dirty="0" err="1"/>
              <a:t>linders</a:t>
            </a:r>
            <a:endParaRPr lang="en-US" sz="10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7050" y="4565650"/>
            <a:ext cx="1718676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u="sng" dirty="0">
                <a:latin typeface="+mn-lt"/>
              </a:rPr>
              <a:t>Vets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200" dirty="0">
                <a:latin typeface="+mn-lt"/>
              </a:rPr>
              <a:t>Washington Animal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n-lt"/>
              </a:rPr>
              <a:t>Clinic (979) 836-4531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200" dirty="0">
                <a:latin typeface="+mn-lt"/>
              </a:rPr>
              <a:t>Navasota Beard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n-lt"/>
              </a:rPr>
              <a:t>936-825-3877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200" dirty="0">
                <a:latin typeface="+mn-lt"/>
              </a:rPr>
              <a:t>Baker Vet Clinic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n-lt"/>
              </a:rPr>
              <a:t>(936) </a:t>
            </a:r>
            <a:r>
              <a:rPr lang="en-US" sz="1200" dirty="0" smtClean="0">
                <a:latin typeface="+mn-lt"/>
              </a:rPr>
              <a:t>857-3207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latin typeface="+mn-lt"/>
              </a:rPr>
              <a:t>Star Hill </a:t>
            </a:r>
            <a:r>
              <a:rPr lang="en-US" sz="1200" dirty="0">
                <a:latin typeface="+mn-lt"/>
              </a:rPr>
              <a:t>V</a:t>
            </a:r>
            <a:r>
              <a:rPr lang="en-US" sz="1200" dirty="0" smtClean="0">
                <a:latin typeface="+mn-lt"/>
              </a:rPr>
              <a:t>eterinary Clinic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latin typeface="+mn-lt"/>
              </a:rPr>
              <a:t>979-865-2192</a:t>
            </a:r>
            <a:endParaRPr lang="en-US" sz="1200" dirty="0">
              <a:latin typeface="+mn-lt"/>
            </a:endParaRPr>
          </a:p>
        </p:txBody>
      </p:sp>
    </p:spTree>
  </p:cSld>
  <p:clrMapOvr>
    <a:masterClrMapping/>
  </p:clrMapOvr>
  <p:transition>
    <p:wheel spokes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3101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33375" y="139700"/>
            <a:ext cx="8445500" cy="65436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12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u="sng" dirty="0"/>
          </a:p>
        </p:txBody>
      </p:sp>
      <p:sp>
        <p:nvSpPr>
          <p:cNvPr id="5" name="Rectangle 4"/>
          <p:cNvSpPr/>
          <p:nvPr/>
        </p:nvSpPr>
        <p:spPr>
          <a:xfrm>
            <a:off x="3312869" y="134252"/>
            <a:ext cx="2350513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0090"/>
                </a:solidFill>
                <a:effectLst>
                  <a:glow rad="139700">
                    <a:srgbClr val="4BACC6">
                      <a:satMod val="175000"/>
                      <a:alpha val="40000"/>
                    </a:srgb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j-ea"/>
                <a:cs typeface="+mj-cs"/>
              </a:rPr>
              <a:t>Feed</a:t>
            </a:r>
            <a:r>
              <a:rPr lang="en-US" sz="4400" b="1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0090"/>
                </a:solidFill>
                <a:effectLst>
                  <a:glow rad="139700">
                    <a:srgbClr val="4BACC6">
                      <a:satMod val="175000"/>
                      <a:alpha val="40000"/>
                    </a:srgb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j-ea"/>
                <a:cs typeface="+mj-cs"/>
              </a:rPr>
              <a:t/>
            </a:r>
            <a:br>
              <a:rPr lang="en-US" sz="4400" b="1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0090"/>
                </a:solidFill>
                <a:effectLst>
                  <a:glow rad="139700">
                    <a:srgbClr val="4BACC6">
                      <a:satMod val="175000"/>
                      <a:alpha val="40000"/>
                    </a:srgb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j-ea"/>
                <a:cs typeface="+mj-cs"/>
              </a:rPr>
            </a:br>
            <a:endParaRPr lang="en-US" dirty="0">
              <a:latin typeface="+mn-lt"/>
            </a:endParaRPr>
          </a:p>
        </p:txBody>
      </p:sp>
      <p:sp>
        <p:nvSpPr>
          <p:cNvPr id="23556" name="TextBox 12"/>
          <p:cNvSpPr txBox="1">
            <a:spLocks noChangeArrowheads="1"/>
          </p:cNvSpPr>
          <p:nvPr/>
        </p:nvSpPr>
        <p:spPr bwMode="auto">
          <a:xfrm>
            <a:off x="781312" y="1447800"/>
            <a:ext cx="741362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Please do not buy a starter pack from a feed store. They include things you do not need and include feeds we do not recommend. </a:t>
            </a:r>
          </a:p>
          <a:p>
            <a:pPr algn="ctr"/>
            <a:endParaRPr lang="en-US" sz="1600" dirty="0">
              <a:latin typeface="Calibri" pitchFamily="34" charset="0"/>
            </a:endParaRPr>
          </a:p>
          <a:p>
            <a:pPr algn="ctr"/>
            <a:r>
              <a:rPr lang="en-US" sz="1600" dirty="0">
                <a:latin typeface="Calibri" pitchFamily="34" charset="0"/>
              </a:rPr>
              <a:t>We have some supplies for sale in the shops.</a:t>
            </a:r>
          </a:p>
          <a:p>
            <a:pPr algn="ctr"/>
            <a:endParaRPr lang="en-US" sz="1600" dirty="0">
              <a:latin typeface="Calibri" pitchFamily="34" charset="0"/>
            </a:endParaRPr>
          </a:p>
        </p:txBody>
      </p:sp>
      <p:pic>
        <p:nvPicPr>
          <p:cNvPr id="1026" name="Picture 2" descr="Amazon.com: LITTLE GIANT Plastic Enclosed Feed Scoop (Blue) Heavy Duty  Durable Stackable Feed Scoop with Measure Marks (3 Quart) (Item No.  150415): Pet Suppl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319" y="3216989"/>
            <a:ext cx="1774950" cy="245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1990" y="3342312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Please do not buy one of these either. That will not help when we talk about feed weight.</a:t>
            </a:r>
          </a:p>
        </p:txBody>
      </p:sp>
    </p:spTree>
    <p:extLst>
      <p:ext uri="{BB962C8B-B14F-4D97-AF65-F5344CB8AC3E}">
        <p14:creationId xmlns:p14="http://schemas.microsoft.com/office/powerpoint/2010/main" val="1231698050"/>
      </p:ext>
    </p:extLst>
  </p:cSld>
  <p:clrMapOvr>
    <a:masterClrMapping/>
  </p:clrMapOvr>
  <p:transition>
    <p:wheel spokes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597" y="2770440"/>
            <a:ext cx="8380147" cy="1190855"/>
          </a:xfrm>
          <a:prstGeom prst="rect">
            <a:avLst/>
          </a:prstGeom>
          <a:noFill/>
        </p:spPr>
        <p:txBody>
          <a:bodyPr wrap="none" lIns="82058" tIns="41029" rIns="82058" bIns="41029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CFISD Livestock Show</a:t>
            </a:r>
          </a:p>
        </p:txBody>
      </p:sp>
    </p:spTree>
  </p:cSld>
  <p:clrMapOvr>
    <a:masterClrMapping/>
  </p:clrMapOvr>
  <p:transition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5486400"/>
          </a:xfrm>
        </p:spPr>
        <p:txBody>
          <a:bodyPr rtlCol="0">
            <a:normAutofit fontScale="40000" lnSpcReduction="20000"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500" dirty="0">
                <a:latin typeface="Chalkboard"/>
                <a:cs typeface="Chalkboard"/>
              </a:rPr>
              <a:t>Show- February 1</a:t>
            </a:r>
            <a:r>
              <a:rPr lang="en-US" sz="4500" baseline="30000" dirty="0">
                <a:latin typeface="Chalkboard"/>
                <a:cs typeface="Chalkboard"/>
              </a:rPr>
              <a:t>st</a:t>
            </a:r>
            <a:r>
              <a:rPr lang="en-US" sz="4500" dirty="0">
                <a:latin typeface="Chalkboard"/>
                <a:cs typeface="Chalkboard"/>
              </a:rPr>
              <a:t> </a:t>
            </a:r>
            <a:r>
              <a:rPr lang="en-US" sz="4500" dirty="0" smtClean="0">
                <a:latin typeface="Chalkboard"/>
                <a:cs typeface="Chalkboard"/>
              </a:rPr>
              <a:t>-4</a:t>
            </a:r>
            <a:r>
              <a:rPr lang="en-US" sz="4500" baseline="30000" dirty="0" smtClean="0">
                <a:latin typeface="Chalkboard"/>
                <a:cs typeface="Chalkboard"/>
              </a:rPr>
              <a:t>th</a:t>
            </a:r>
            <a:r>
              <a:rPr lang="en-US" sz="4500" dirty="0" smtClean="0">
                <a:latin typeface="Chalkboard"/>
                <a:cs typeface="Chalkboard"/>
              </a:rPr>
              <a:t> 2023</a:t>
            </a:r>
            <a:r>
              <a:rPr lang="en-US" sz="4500" dirty="0">
                <a:latin typeface="Chalkboard"/>
                <a:cs typeface="Chalkboard"/>
              </a:rPr>
              <a:t/>
            </a:r>
            <a:br>
              <a:rPr lang="en-US" sz="4500" dirty="0">
                <a:latin typeface="Chalkboard"/>
                <a:cs typeface="Chalkboard"/>
              </a:rPr>
            </a:br>
            <a:endParaRPr lang="en-US" sz="4500" b="1" dirty="0">
              <a:solidFill>
                <a:srgbClr val="FF0000"/>
              </a:solidFill>
              <a:latin typeface="Chalkboard"/>
              <a:cs typeface="Chalkboard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500" b="1" dirty="0">
                <a:solidFill>
                  <a:srgbClr val="FF0000"/>
                </a:solidFill>
                <a:latin typeface="Chalkboard"/>
                <a:cs typeface="Chalkboard"/>
              </a:rPr>
              <a:t>Payment- Sept </a:t>
            </a:r>
            <a:r>
              <a:rPr lang="en-US" sz="4500" b="1" dirty="0" smtClean="0">
                <a:solidFill>
                  <a:srgbClr val="FF0000"/>
                </a:solidFill>
                <a:latin typeface="Chalkboard"/>
                <a:cs typeface="Chalkboard"/>
              </a:rPr>
              <a:t>15, 2022 </a:t>
            </a:r>
            <a:r>
              <a:rPr lang="en-US" sz="4500" b="1" dirty="0">
                <a:solidFill>
                  <a:srgbClr val="FF0000"/>
                </a:solidFill>
                <a:latin typeface="Chalkboard"/>
                <a:cs typeface="Chalkboard"/>
              </a:rPr>
              <a:t>by money order/cashiers check or school cash online. District really wants school cash but we can take money order/cash.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4500" b="1" dirty="0">
              <a:solidFill>
                <a:srgbClr val="FF0000"/>
              </a:solidFill>
              <a:latin typeface="Chalkboard"/>
              <a:cs typeface="Chalkboard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500" b="1" dirty="0">
                <a:solidFill>
                  <a:srgbClr val="FF0000"/>
                </a:solidFill>
                <a:latin typeface="Chalkboard"/>
                <a:cs typeface="Chalkboard"/>
              </a:rPr>
              <a:t>All entries must be emailed or faxed into the district. It is not considered submitted if just given to the teachers.</a:t>
            </a:r>
            <a:r>
              <a:rPr lang="en-US" sz="4500" dirty="0">
                <a:latin typeface="Chalkboard"/>
                <a:cs typeface="Chalkboard"/>
              </a:rPr>
              <a:t/>
            </a:r>
            <a:br>
              <a:rPr lang="en-US" sz="4500" dirty="0">
                <a:latin typeface="Chalkboard"/>
                <a:cs typeface="Chalkboard"/>
              </a:rPr>
            </a:br>
            <a:endParaRPr lang="en-US" sz="4500" dirty="0">
              <a:latin typeface="Chalkboard"/>
              <a:cs typeface="Chalkboard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500" dirty="0">
                <a:latin typeface="Chalkboard"/>
                <a:cs typeface="Chalkboard"/>
              </a:rPr>
              <a:t>Sheep, goat, hog </a:t>
            </a:r>
            <a:r>
              <a:rPr lang="en-US" sz="4500" dirty="0" smtClean="0">
                <a:latin typeface="Chalkboard"/>
                <a:cs typeface="Chalkboard"/>
              </a:rPr>
              <a:t>Draw October 5th. </a:t>
            </a:r>
            <a:r>
              <a:rPr lang="en-US" sz="4500" dirty="0">
                <a:latin typeface="Chalkboard"/>
                <a:cs typeface="Chalkboard"/>
              </a:rPr>
              <a:t>Time to be announced</a:t>
            </a:r>
            <a:br>
              <a:rPr lang="en-US" sz="4500" dirty="0">
                <a:latin typeface="Chalkboard"/>
                <a:cs typeface="Chalkboard"/>
              </a:rPr>
            </a:br>
            <a:endParaRPr lang="en-US" sz="4500" dirty="0">
              <a:latin typeface="Chalkboard"/>
              <a:cs typeface="Chalkboard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500" dirty="0">
                <a:latin typeface="Chalkboard"/>
                <a:cs typeface="Chalkboard"/>
              </a:rPr>
              <a:t>Lamb Selection- Oct </a:t>
            </a:r>
            <a:r>
              <a:rPr lang="en-US" sz="4500" dirty="0" smtClean="0">
                <a:latin typeface="Chalkboard"/>
                <a:cs typeface="Chalkboard"/>
              </a:rPr>
              <a:t>7</a:t>
            </a:r>
            <a:r>
              <a:rPr lang="en-US" sz="4500" baseline="30000" dirty="0" smtClean="0">
                <a:latin typeface="Chalkboard"/>
                <a:cs typeface="Chalkboard"/>
              </a:rPr>
              <a:t>th</a:t>
            </a:r>
            <a:r>
              <a:rPr lang="en-US" sz="4500" dirty="0" smtClean="0">
                <a:latin typeface="Chalkboard"/>
                <a:cs typeface="Chalkboard"/>
              </a:rPr>
              <a:t>, 2022</a:t>
            </a:r>
            <a:endParaRPr lang="en-US" sz="4500" dirty="0">
              <a:latin typeface="Chalkboard"/>
              <a:cs typeface="Chalkboard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4500" dirty="0">
              <a:latin typeface="Chalkboard"/>
              <a:cs typeface="Chalkboard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500" dirty="0">
                <a:latin typeface="Chalkboard"/>
                <a:cs typeface="Chalkboard"/>
              </a:rPr>
              <a:t>Goat Selection- Oct </a:t>
            </a:r>
            <a:r>
              <a:rPr lang="en-US" sz="4500" dirty="0" smtClean="0">
                <a:latin typeface="Chalkboard"/>
                <a:cs typeface="Chalkboard"/>
              </a:rPr>
              <a:t>6</a:t>
            </a:r>
            <a:r>
              <a:rPr lang="en-US" sz="4500" baseline="30000" dirty="0" smtClean="0">
                <a:latin typeface="Chalkboard"/>
                <a:cs typeface="Chalkboard"/>
              </a:rPr>
              <a:t>th</a:t>
            </a:r>
            <a:r>
              <a:rPr lang="en-US" sz="4500" dirty="0" smtClean="0">
                <a:latin typeface="Chalkboard"/>
                <a:cs typeface="Chalkboard"/>
              </a:rPr>
              <a:t>, 2022</a:t>
            </a:r>
            <a:r>
              <a:rPr lang="en-US" sz="4500" dirty="0">
                <a:latin typeface="Chalkboard"/>
                <a:cs typeface="Chalkboard"/>
              </a:rPr>
              <a:t/>
            </a:r>
            <a:br>
              <a:rPr lang="en-US" sz="4500" dirty="0">
                <a:latin typeface="Chalkboard"/>
                <a:cs typeface="Chalkboard"/>
              </a:rPr>
            </a:br>
            <a:endParaRPr lang="en-US" sz="4500" dirty="0">
              <a:latin typeface="Chalkboard"/>
              <a:cs typeface="Chalkboard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500" dirty="0">
                <a:latin typeface="Chalkboard"/>
                <a:cs typeface="Chalkboard"/>
              </a:rPr>
              <a:t>Swine Selection- Oct </a:t>
            </a:r>
            <a:r>
              <a:rPr lang="en-US" sz="4500" dirty="0" smtClean="0">
                <a:latin typeface="Chalkboard"/>
                <a:cs typeface="Chalkboard"/>
              </a:rPr>
              <a:t>8</a:t>
            </a:r>
            <a:r>
              <a:rPr lang="en-US" sz="4500" baseline="30000" dirty="0" smtClean="0">
                <a:latin typeface="Chalkboard"/>
                <a:cs typeface="Chalkboard"/>
              </a:rPr>
              <a:t>th</a:t>
            </a:r>
            <a:r>
              <a:rPr lang="en-US" sz="4500" dirty="0" smtClean="0">
                <a:latin typeface="Chalkboard"/>
                <a:cs typeface="Chalkboard"/>
              </a:rPr>
              <a:t>, 2022</a:t>
            </a:r>
            <a:endParaRPr lang="en-US" sz="4500" dirty="0">
              <a:latin typeface="Chalkboard"/>
              <a:cs typeface="Chalkboard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500" dirty="0">
                <a:latin typeface="Chalkboard"/>
                <a:cs typeface="Chalkboard"/>
              </a:rPr>
              <a:t>Shearing- January </a:t>
            </a:r>
            <a:r>
              <a:rPr lang="en-US" sz="4500" dirty="0" smtClean="0">
                <a:latin typeface="Chalkboard"/>
                <a:cs typeface="Chalkboard"/>
              </a:rPr>
              <a:t>27</a:t>
            </a:r>
            <a:r>
              <a:rPr lang="en-US" sz="4500" baseline="30000" dirty="0" smtClean="0">
                <a:latin typeface="Chalkboard"/>
                <a:cs typeface="Chalkboard"/>
              </a:rPr>
              <a:t>th</a:t>
            </a:r>
            <a:r>
              <a:rPr lang="en-US" sz="4500" dirty="0" smtClean="0">
                <a:latin typeface="Chalkboard"/>
                <a:cs typeface="Chalkboard"/>
              </a:rPr>
              <a:t> -29</a:t>
            </a:r>
            <a:r>
              <a:rPr lang="en-US" sz="4500" baseline="30000" dirty="0" smtClean="0">
                <a:latin typeface="Chalkboard"/>
                <a:cs typeface="Chalkboard"/>
              </a:rPr>
              <a:t>th</a:t>
            </a:r>
            <a:r>
              <a:rPr lang="en-US" sz="4500" dirty="0" smtClean="0">
                <a:latin typeface="Chalkboard"/>
                <a:cs typeface="Chalkboard"/>
              </a:rPr>
              <a:t> </a:t>
            </a:r>
            <a:r>
              <a:rPr lang="en-US" sz="4500" dirty="0">
                <a:latin typeface="Chalkboard"/>
                <a:cs typeface="Chalkboard"/>
              </a:rPr>
              <a:t>exact times and dates to be announced as we get closer.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362200" y="381000"/>
            <a:ext cx="44196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SHOW</a:t>
            </a:r>
          </a:p>
        </p:txBody>
      </p:sp>
    </p:spTree>
  </p:cSld>
  <p:clrMapOvr>
    <a:masterClrMapping/>
  </p:clrMapOvr>
  <p:transition>
    <p:strips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3" name="Rectangle 89"/>
          <p:cNvSpPr>
            <a:spLocks noChangeArrowheads="1"/>
          </p:cNvSpPr>
          <p:nvPr/>
        </p:nvSpPr>
        <p:spPr bwMode="auto">
          <a:xfrm>
            <a:off x="-91440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/>
            </a:r>
            <a:b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943424" y="-1600201"/>
            <a:ext cx="8200576" cy="8458201"/>
            <a:chOff x="0" y="0"/>
            <a:chExt cx="8505376" cy="10058401"/>
          </a:xfrm>
        </p:grpSpPr>
        <p:pic>
          <p:nvPicPr>
            <p:cNvPr id="55" name="Picture 54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09729" y="0"/>
              <a:ext cx="7546848" cy="5141976"/>
            </a:xfrm>
            <a:prstGeom prst="rect">
              <a:avLst/>
            </a:prstGeom>
          </p:spPr>
        </p:pic>
        <p:sp>
          <p:nvSpPr>
            <p:cNvPr id="56" name="Shape 13"/>
            <p:cNvSpPr/>
            <p:nvPr/>
          </p:nvSpPr>
          <p:spPr>
            <a:xfrm>
              <a:off x="0" y="4134402"/>
              <a:ext cx="7772400" cy="5923999"/>
            </a:xfrm>
            <a:custGeom>
              <a:avLst/>
              <a:gdLst/>
              <a:ahLst/>
              <a:cxnLst/>
              <a:rect l="0" t="0" r="0" b="0"/>
              <a:pathLst>
                <a:path w="7772400" h="5923999">
                  <a:moveTo>
                    <a:pt x="3929685" y="0"/>
                  </a:moveTo>
                  <a:cubicBezTo>
                    <a:pt x="5249745" y="0"/>
                    <a:pt x="6483888" y="213658"/>
                    <a:pt x="7535198" y="584682"/>
                  </a:cubicBezTo>
                  <a:lnTo>
                    <a:pt x="7772400" y="673006"/>
                  </a:lnTo>
                  <a:lnTo>
                    <a:pt x="7772400" y="5923999"/>
                  </a:lnTo>
                  <a:lnTo>
                    <a:pt x="0" y="5923999"/>
                  </a:lnTo>
                  <a:lnTo>
                    <a:pt x="0" y="707100"/>
                  </a:lnTo>
                  <a:lnTo>
                    <a:pt x="42057" y="689730"/>
                  </a:lnTo>
                  <a:cubicBezTo>
                    <a:pt x="1151803" y="254270"/>
                    <a:pt x="2489620" y="0"/>
                    <a:pt x="392968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A74B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7" name="Shape 14"/>
            <p:cNvSpPr/>
            <p:nvPr/>
          </p:nvSpPr>
          <p:spPr>
            <a:xfrm>
              <a:off x="1947809" y="3035671"/>
              <a:ext cx="1990725" cy="1990725"/>
            </a:xfrm>
            <a:custGeom>
              <a:avLst/>
              <a:gdLst/>
              <a:ahLst/>
              <a:cxnLst/>
              <a:rect l="0" t="0" r="0" b="0"/>
              <a:pathLst>
                <a:path w="1990725" h="1990725">
                  <a:moveTo>
                    <a:pt x="995362" y="0"/>
                  </a:moveTo>
                  <a:cubicBezTo>
                    <a:pt x="1545086" y="0"/>
                    <a:pt x="1990725" y="445639"/>
                    <a:pt x="1990725" y="995362"/>
                  </a:cubicBezTo>
                  <a:cubicBezTo>
                    <a:pt x="1990725" y="1545086"/>
                    <a:pt x="1545086" y="1990725"/>
                    <a:pt x="995362" y="1990725"/>
                  </a:cubicBezTo>
                  <a:cubicBezTo>
                    <a:pt x="445639" y="1990725"/>
                    <a:pt x="0" y="1545086"/>
                    <a:pt x="0" y="995362"/>
                  </a:cubicBezTo>
                  <a:cubicBezTo>
                    <a:pt x="0" y="445639"/>
                    <a:pt x="445639" y="0"/>
                    <a:pt x="99536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58" name="Picture 57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034032" y="3123184"/>
              <a:ext cx="1798320" cy="1798320"/>
            </a:xfrm>
            <a:prstGeom prst="rect">
              <a:avLst/>
            </a:prstGeom>
          </p:spPr>
        </p:pic>
        <p:sp>
          <p:nvSpPr>
            <p:cNvPr id="59" name="Shape 17"/>
            <p:cNvSpPr/>
            <p:nvPr/>
          </p:nvSpPr>
          <p:spPr>
            <a:xfrm>
              <a:off x="5279271" y="5741651"/>
              <a:ext cx="1773202" cy="1732551"/>
            </a:xfrm>
            <a:custGeom>
              <a:avLst/>
              <a:gdLst/>
              <a:ahLst/>
              <a:cxnLst/>
              <a:rect l="0" t="0" r="0" b="0"/>
              <a:pathLst>
                <a:path w="1773202" h="1732551">
                  <a:moveTo>
                    <a:pt x="910852" y="12800"/>
                  </a:moveTo>
                  <a:cubicBezTo>
                    <a:pt x="939001" y="13653"/>
                    <a:pt x="967375" y="15936"/>
                    <a:pt x="995895" y="19709"/>
                  </a:cubicBezTo>
                  <a:cubicBezTo>
                    <a:pt x="1452214" y="80070"/>
                    <a:pt x="1773202" y="498923"/>
                    <a:pt x="1712842" y="955242"/>
                  </a:cubicBezTo>
                  <a:cubicBezTo>
                    <a:pt x="1652480" y="1411563"/>
                    <a:pt x="1233627" y="1732551"/>
                    <a:pt x="777308" y="1672189"/>
                  </a:cubicBezTo>
                  <a:cubicBezTo>
                    <a:pt x="320988" y="1611828"/>
                    <a:pt x="0" y="1192976"/>
                    <a:pt x="60361" y="736656"/>
                  </a:cubicBezTo>
                  <a:cubicBezTo>
                    <a:pt x="116949" y="308856"/>
                    <a:pt x="488619" y="0"/>
                    <a:pt x="910852" y="1280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0" name="Shape 18"/>
            <p:cNvSpPr/>
            <p:nvPr/>
          </p:nvSpPr>
          <p:spPr>
            <a:xfrm>
              <a:off x="5371758" y="5830346"/>
              <a:ext cx="1590816" cy="1554345"/>
            </a:xfrm>
            <a:custGeom>
              <a:avLst/>
              <a:gdLst/>
              <a:ahLst/>
              <a:cxnLst/>
              <a:rect l="0" t="0" r="0" b="0"/>
              <a:pathLst>
                <a:path w="1590816" h="1554345">
                  <a:moveTo>
                    <a:pt x="817164" y="11484"/>
                  </a:moveTo>
                  <a:cubicBezTo>
                    <a:pt x="842418" y="12249"/>
                    <a:pt x="867873" y="14297"/>
                    <a:pt x="893460" y="17682"/>
                  </a:cubicBezTo>
                  <a:cubicBezTo>
                    <a:pt x="1302844" y="71834"/>
                    <a:pt x="1590816" y="447605"/>
                    <a:pt x="1536663" y="856989"/>
                  </a:cubicBezTo>
                  <a:cubicBezTo>
                    <a:pt x="1482511" y="1266374"/>
                    <a:pt x="1106740" y="1554345"/>
                    <a:pt x="697356" y="1500193"/>
                  </a:cubicBezTo>
                  <a:cubicBezTo>
                    <a:pt x="287972" y="1446040"/>
                    <a:pt x="0" y="1070270"/>
                    <a:pt x="54153" y="660886"/>
                  </a:cubicBezTo>
                  <a:cubicBezTo>
                    <a:pt x="104920" y="277088"/>
                    <a:pt x="438360" y="0"/>
                    <a:pt x="817164" y="1148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D80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1" name="Shape 19"/>
            <p:cNvSpPr/>
            <p:nvPr/>
          </p:nvSpPr>
          <p:spPr>
            <a:xfrm>
              <a:off x="3477116" y="2545580"/>
              <a:ext cx="2381250" cy="2381250"/>
            </a:xfrm>
            <a:custGeom>
              <a:avLst/>
              <a:gdLst/>
              <a:ahLst/>
              <a:cxnLst/>
              <a:rect l="0" t="0" r="0" b="0"/>
              <a:pathLst>
                <a:path w="2381250" h="2381250">
                  <a:moveTo>
                    <a:pt x="1190625" y="0"/>
                  </a:moveTo>
                  <a:cubicBezTo>
                    <a:pt x="1848189" y="0"/>
                    <a:pt x="2381250" y="533061"/>
                    <a:pt x="2381250" y="1190625"/>
                  </a:cubicBezTo>
                  <a:cubicBezTo>
                    <a:pt x="2381250" y="1848189"/>
                    <a:pt x="1848189" y="2381250"/>
                    <a:pt x="1190625" y="2381250"/>
                  </a:cubicBezTo>
                  <a:cubicBezTo>
                    <a:pt x="533061" y="2381250"/>
                    <a:pt x="0" y="1848189"/>
                    <a:pt x="0" y="1190625"/>
                  </a:cubicBezTo>
                  <a:cubicBezTo>
                    <a:pt x="0" y="533061"/>
                    <a:pt x="533061" y="0"/>
                    <a:pt x="119062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62" name="Picture 61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3580384" y="2650744"/>
              <a:ext cx="2142744" cy="2145792"/>
            </a:xfrm>
            <a:prstGeom prst="rect">
              <a:avLst/>
            </a:prstGeom>
          </p:spPr>
        </p:pic>
        <p:sp>
          <p:nvSpPr>
            <p:cNvPr id="63" name="Shape 22"/>
            <p:cNvSpPr/>
            <p:nvPr/>
          </p:nvSpPr>
          <p:spPr>
            <a:xfrm>
              <a:off x="5229791" y="3273305"/>
              <a:ext cx="2019300" cy="2019300"/>
            </a:xfrm>
            <a:custGeom>
              <a:avLst/>
              <a:gdLst/>
              <a:ahLst/>
              <a:cxnLst/>
              <a:rect l="0" t="0" r="0" b="0"/>
              <a:pathLst>
                <a:path w="2019300" h="2019300">
                  <a:moveTo>
                    <a:pt x="1009650" y="0"/>
                  </a:moveTo>
                  <a:cubicBezTo>
                    <a:pt x="1567264" y="0"/>
                    <a:pt x="2019300" y="452036"/>
                    <a:pt x="2019300" y="1009650"/>
                  </a:cubicBezTo>
                  <a:cubicBezTo>
                    <a:pt x="2019300" y="1567264"/>
                    <a:pt x="1567264" y="2019300"/>
                    <a:pt x="1009650" y="2019300"/>
                  </a:cubicBezTo>
                  <a:cubicBezTo>
                    <a:pt x="452036" y="2019300"/>
                    <a:pt x="0" y="1567264"/>
                    <a:pt x="0" y="1009650"/>
                  </a:cubicBezTo>
                  <a:cubicBezTo>
                    <a:pt x="0" y="452036"/>
                    <a:pt x="452036" y="0"/>
                    <a:pt x="100965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64" name="Picture 63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5316728" y="3361944"/>
              <a:ext cx="1819656" cy="1819656"/>
            </a:xfrm>
            <a:prstGeom prst="rect">
              <a:avLst/>
            </a:prstGeom>
          </p:spPr>
        </p:pic>
        <p:sp>
          <p:nvSpPr>
            <p:cNvPr id="65" name="Shape 25"/>
            <p:cNvSpPr/>
            <p:nvPr/>
          </p:nvSpPr>
          <p:spPr>
            <a:xfrm>
              <a:off x="1691500" y="5730880"/>
              <a:ext cx="1850165" cy="509612"/>
            </a:xfrm>
            <a:custGeom>
              <a:avLst/>
              <a:gdLst/>
              <a:ahLst/>
              <a:cxnLst/>
              <a:rect l="0" t="0" r="0" b="0"/>
              <a:pathLst>
                <a:path w="1850165" h="509612">
                  <a:moveTo>
                    <a:pt x="0" y="0"/>
                  </a:moveTo>
                  <a:lnTo>
                    <a:pt x="1592603" y="0"/>
                  </a:lnTo>
                  <a:cubicBezTo>
                    <a:pt x="1706168" y="1375"/>
                    <a:pt x="1800128" y="72880"/>
                    <a:pt x="1835710" y="169962"/>
                  </a:cubicBezTo>
                  <a:cubicBezTo>
                    <a:pt x="1835988" y="170512"/>
                    <a:pt x="1835988" y="171062"/>
                    <a:pt x="1836266" y="171612"/>
                  </a:cubicBezTo>
                  <a:cubicBezTo>
                    <a:pt x="1845161" y="197464"/>
                    <a:pt x="1850165" y="225516"/>
                    <a:pt x="1850165" y="254668"/>
                  </a:cubicBezTo>
                  <a:cubicBezTo>
                    <a:pt x="1850165" y="283820"/>
                    <a:pt x="1844327" y="313522"/>
                    <a:pt x="1835432" y="339649"/>
                  </a:cubicBezTo>
                  <a:cubicBezTo>
                    <a:pt x="1800684" y="437831"/>
                    <a:pt x="1706724" y="508236"/>
                    <a:pt x="1591385" y="509612"/>
                  </a:cubicBezTo>
                  <a:lnTo>
                    <a:pt x="0" y="50961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D80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6" name="Shape 26"/>
            <p:cNvSpPr/>
            <p:nvPr/>
          </p:nvSpPr>
          <p:spPr>
            <a:xfrm>
              <a:off x="425233" y="5724908"/>
              <a:ext cx="1442255" cy="509584"/>
            </a:xfrm>
            <a:custGeom>
              <a:avLst/>
              <a:gdLst/>
              <a:ahLst/>
              <a:cxnLst/>
              <a:rect l="0" t="0" r="0" b="0"/>
              <a:pathLst>
                <a:path w="1442255" h="509584">
                  <a:moveTo>
                    <a:pt x="258409" y="0"/>
                  </a:moveTo>
                  <a:lnTo>
                    <a:pt x="1442255" y="0"/>
                  </a:lnTo>
                  <a:lnTo>
                    <a:pt x="1442255" y="509584"/>
                  </a:lnTo>
                  <a:lnTo>
                    <a:pt x="257505" y="509584"/>
                  </a:lnTo>
                  <a:cubicBezTo>
                    <a:pt x="144682" y="508210"/>
                    <a:pt x="50276" y="436708"/>
                    <a:pt x="14524" y="339631"/>
                  </a:cubicBezTo>
                  <a:cubicBezTo>
                    <a:pt x="14245" y="339081"/>
                    <a:pt x="14245" y="338531"/>
                    <a:pt x="13966" y="337981"/>
                  </a:cubicBezTo>
                  <a:cubicBezTo>
                    <a:pt x="5028" y="312131"/>
                    <a:pt x="0" y="284080"/>
                    <a:pt x="0" y="254930"/>
                  </a:cubicBezTo>
                  <a:cubicBezTo>
                    <a:pt x="0" y="225779"/>
                    <a:pt x="5866" y="196079"/>
                    <a:pt x="14803" y="169953"/>
                  </a:cubicBezTo>
                  <a:cubicBezTo>
                    <a:pt x="49717" y="71776"/>
                    <a:pt x="144123" y="1375"/>
                    <a:pt x="25840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D80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500808" y="5811949"/>
              <a:ext cx="3934915" cy="46665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900" b="1">
                  <a:solidFill>
                    <a:srgbClr val="237E9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Thursday,</a:t>
              </a:r>
              <a:r>
                <a:rPr lang="en-US" sz="1900" b="1" spc="45">
                  <a:solidFill>
                    <a:srgbClr val="237E9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900" b="1">
                  <a:solidFill>
                    <a:srgbClr val="237E9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February</a:t>
              </a:r>
              <a:r>
                <a:rPr lang="en-US" sz="1900" b="1" spc="45">
                  <a:solidFill>
                    <a:srgbClr val="237E9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900" b="1">
                  <a:solidFill>
                    <a:srgbClr val="237E9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2,</a:t>
              </a:r>
              <a:r>
                <a:rPr lang="en-US" sz="1900" b="1" spc="45">
                  <a:solidFill>
                    <a:srgbClr val="237E9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900" b="1">
                  <a:solidFill>
                    <a:srgbClr val="237E9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2023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68" name="Shape 28"/>
            <p:cNvSpPr/>
            <p:nvPr/>
          </p:nvSpPr>
          <p:spPr>
            <a:xfrm>
              <a:off x="3277568" y="9539540"/>
              <a:ext cx="3810369" cy="518860"/>
            </a:xfrm>
            <a:custGeom>
              <a:avLst/>
              <a:gdLst/>
              <a:ahLst/>
              <a:cxnLst/>
              <a:rect l="0" t="0" r="0" b="0"/>
              <a:pathLst>
                <a:path w="3810369" h="518860">
                  <a:moveTo>
                    <a:pt x="0" y="0"/>
                  </a:moveTo>
                  <a:lnTo>
                    <a:pt x="3280340" y="0"/>
                  </a:lnTo>
                  <a:cubicBezTo>
                    <a:pt x="3514253" y="2832"/>
                    <a:pt x="3707786" y="150114"/>
                    <a:pt x="3781075" y="350077"/>
                  </a:cubicBezTo>
                  <a:cubicBezTo>
                    <a:pt x="3781648" y="351210"/>
                    <a:pt x="3781648" y="352343"/>
                    <a:pt x="3782220" y="353476"/>
                  </a:cubicBezTo>
                  <a:cubicBezTo>
                    <a:pt x="3791381" y="380100"/>
                    <a:pt x="3798538" y="407857"/>
                    <a:pt x="3803406" y="436463"/>
                  </a:cubicBezTo>
                  <a:lnTo>
                    <a:pt x="3810369" y="518860"/>
                  </a:lnTo>
                  <a:lnTo>
                    <a:pt x="0" y="51886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D80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9" name="Shape 29"/>
            <p:cNvSpPr/>
            <p:nvPr/>
          </p:nvSpPr>
          <p:spPr>
            <a:xfrm>
              <a:off x="669396" y="9527241"/>
              <a:ext cx="2970662" cy="531159"/>
            </a:xfrm>
            <a:custGeom>
              <a:avLst/>
              <a:gdLst/>
              <a:ahLst/>
              <a:cxnLst/>
              <a:rect l="0" t="0" r="0" b="0"/>
              <a:pathLst>
                <a:path w="2970662" h="531159">
                  <a:moveTo>
                    <a:pt x="532253" y="0"/>
                  </a:moveTo>
                  <a:lnTo>
                    <a:pt x="2970662" y="0"/>
                  </a:lnTo>
                  <a:lnTo>
                    <a:pt x="2970662" y="531159"/>
                  </a:lnTo>
                  <a:lnTo>
                    <a:pt x="516" y="531159"/>
                  </a:lnTo>
                  <a:lnTo>
                    <a:pt x="0" y="525087"/>
                  </a:lnTo>
                  <a:cubicBezTo>
                    <a:pt x="0" y="465045"/>
                    <a:pt x="12082" y="403870"/>
                    <a:pt x="30491" y="350058"/>
                  </a:cubicBezTo>
                  <a:cubicBezTo>
                    <a:pt x="102404" y="147841"/>
                    <a:pt x="296856" y="2832"/>
                    <a:pt x="53225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D80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71" name="Shape 32"/>
            <p:cNvSpPr/>
            <p:nvPr/>
          </p:nvSpPr>
          <p:spPr>
            <a:xfrm>
              <a:off x="1691500" y="7381230"/>
              <a:ext cx="1850165" cy="509612"/>
            </a:xfrm>
            <a:custGeom>
              <a:avLst/>
              <a:gdLst/>
              <a:ahLst/>
              <a:cxnLst/>
              <a:rect l="0" t="0" r="0" b="0"/>
              <a:pathLst>
                <a:path w="1850165" h="509612">
                  <a:moveTo>
                    <a:pt x="0" y="0"/>
                  </a:moveTo>
                  <a:lnTo>
                    <a:pt x="1592603" y="0"/>
                  </a:lnTo>
                  <a:cubicBezTo>
                    <a:pt x="1706168" y="1375"/>
                    <a:pt x="1800128" y="72880"/>
                    <a:pt x="1835710" y="169963"/>
                  </a:cubicBezTo>
                  <a:cubicBezTo>
                    <a:pt x="1835988" y="170512"/>
                    <a:pt x="1835988" y="171062"/>
                    <a:pt x="1836266" y="171612"/>
                  </a:cubicBezTo>
                  <a:cubicBezTo>
                    <a:pt x="1845161" y="197464"/>
                    <a:pt x="1850165" y="225516"/>
                    <a:pt x="1850165" y="254668"/>
                  </a:cubicBezTo>
                  <a:cubicBezTo>
                    <a:pt x="1850165" y="283821"/>
                    <a:pt x="1844327" y="313523"/>
                    <a:pt x="1835432" y="339649"/>
                  </a:cubicBezTo>
                  <a:cubicBezTo>
                    <a:pt x="1800684" y="437831"/>
                    <a:pt x="1706724" y="508236"/>
                    <a:pt x="1591385" y="509612"/>
                  </a:cubicBezTo>
                  <a:lnTo>
                    <a:pt x="0" y="50961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D80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72" name="Shape 33"/>
            <p:cNvSpPr/>
            <p:nvPr/>
          </p:nvSpPr>
          <p:spPr>
            <a:xfrm>
              <a:off x="425233" y="7375258"/>
              <a:ext cx="1442255" cy="509584"/>
            </a:xfrm>
            <a:custGeom>
              <a:avLst/>
              <a:gdLst/>
              <a:ahLst/>
              <a:cxnLst/>
              <a:rect l="0" t="0" r="0" b="0"/>
              <a:pathLst>
                <a:path w="1442255" h="509584">
                  <a:moveTo>
                    <a:pt x="258409" y="0"/>
                  </a:moveTo>
                  <a:lnTo>
                    <a:pt x="1442255" y="0"/>
                  </a:lnTo>
                  <a:lnTo>
                    <a:pt x="1442255" y="509584"/>
                  </a:lnTo>
                  <a:lnTo>
                    <a:pt x="257505" y="509584"/>
                  </a:lnTo>
                  <a:cubicBezTo>
                    <a:pt x="144682" y="508209"/>
                    <a:pt x="50276" y="436708"/>
                    <a:pt x="14524" y="339631"/>
                  </a:cubicBezTo>
                  <a:cubicBezTo>
                    <a:pt x="14245" y="339082"/>
                    <a:pt x="14245" y="338531"/>
                    <a:pt x="13966" y="337982"/>
                  </a:cubicBezTo>
                  <a:cubicBezTo>
                    <a:pt x="5028" y="312131"/>
                    <a:pt x="0" y="284080"/>
                    <a:pt x="0" y="254929"/>
                  </a:cubicBezTo>
                  <a:cubicBezTo>
                    <a:pt x="0" y="225779"/>
                    <a:pt x="5866" y="196079"/>
                    <a:pt x="14803" y="169953"/>
                  </a:cubicBezTo>
                  <a:cubicBezTo>
                    <a:pt x="49717" y="71776"/>
                    <a:pt x="144123" y="1375"/>
                    <a:pt x="25840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D80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500808" y="7462298"/>
              <a:ext cx="3476056" cy="46665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900" b="1">
                  <a:solidFill>
                    <a:srgbClr val="237E9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Friday,</a:t>
              </a:r>
              <a:r>
                <a:rPr lang="en-US" sz="1900" b="1" spc="45">
                  <a:solidFill>
                    <a:srgbClr val="237E9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900" b="1">
                  <a:solidFill>
                    <a:srgbClr val="237E9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February</a:t>
              </a:r>
              <a:r>
                <a:rPr lang="en-US" sz="1900" b="1" spc="45">
                  <a:solidFill>
                    <a:srgbClr val="237E9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900" b="1">
                  <a:solidFill>
                    <a:srgbClr val="237E9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3,</a:t>
              </a:r>
              <a:r>
                <a:rPr lang="en-US" sz="1900" b="1" spc="45">
                  <a:solidFill>
                    <a:srgbClr val="237E9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900" b="1">
                  <a:solidFill>
                    <a:srgbClr val="237E9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2023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4" name="Shape 35"/>
            <p:cNvSpPr/>
            <p:nvPr/>
          </p:nvSpPr>
          <p:spPr>
            <a:xfrm>
              <a:off x="5560066" y="7708930"/>
              <a:ext cx="1850165" cy="509612"/>
            </a:xfrm>
            <a:custGeom>
              <a:avLst/>
              <a:gdLst/>
              <a:ahLst/>
              <a:cxnLst/>
              <a:rect l="0" t="0" r="0" b="0"/>
              <a:pathLst>
                <a:path w="1850165" h="509612">
                  <a:moveTo>
                    <a:pt x="0" y="0"/>
                  </a:moveTo>
                  <a:lnTo>
                    <a:pt x="1592603" y="0"/>
                  </a:lnTo>
                  <a:cubicBezTo>
                    <a:pt x="1706168" y="1375"/>
                    <a:pt x="1800128" y="72880"/>
                    <a:pt x="1835710" y="169963"/>
                  </a:cubicBezTo>
                  <a:cubicBezTo>
                    <a:pt x="1835988" y="170512"/>
                    <a:pt x="1835988" y="171062"/>
                    <a:pt x="1836265" y="171612"/>
                  </a:cubicBezTo>
                  <a:cubicBezTo>
                    <a:pt x="1845162" y="197464"/>
                    <a:pt x="1850165" y="225516"/>
                    <a:pt x="1850165" y="254668"/>
                  </a:cubicBezTo>
                  <a:cubicBezTo>
                    <a:pt x="1850165" y="283821"/>
                    <a:pt x="1844328" y="313523"/>
                    <a:pt x="1835432" y="339649"/>
                  </a:cubicBezTo>
                  <a:cubicBezTo>
                    <a:pt x="1800684" y="437831"/>
                    <a:pt x="1706725" y="508236"/>
                    <a:pt x="1591385" y="509612"/>
                  </a:cubicBezTo>
                  <a:lnTo>
                    <a:pt x="0" y="50961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D80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75" name="Shape 36"/>
            <p:cNvSpPr/>
            <p:nvPr/>
          </p:nvSpPr>
          <p:spPr>
            <a:xfrm>
              <a:off x="4293800" y="7702959"/>
              <a:ext cx="1442255" cy="509584"/>
            </a:xfrm>
            <a:custGeom>
              <a:avLst/>
              <a:gdLst/>
              <a:ahLst/>
              <a:cxnLst/>
              <a:rect l="0" t="0" r="0" b="0"/>
              <a:pathLst>
                <a:path w="1442255" h="509584">
                  <a:moveTo>
                    <a:pt x="258409" y="0"/>
                  </a:moveTo>
                  <a:lnTo>
                    <a:pt x="1442255" y="0"/>
                  </a:lnTo>
                  <a:lnTo>
                    <a:pt x="1442255" y="509584"/>
                  </a:lnTo>
                  <a:lnTo>
                    <a:pt x="257505" y="509584"/>
                  </a:lnTo>
                  <a:cubicBezTo>
                    <a:pt x="144682" y="508209"/>
                    <a:pt x="50276" y="436708"/>
                    <a:pt x="14524" y="339631"/>
                  </a:cubicBezTo>
                  <a:cubicBezTo>
                    <a:pt x="14245" y="339082"/>
                    <a:pt x="14245" y="338531"/>
                    <a:pt x="13965" y="337982"/>
                  </a:cubicBezTo>
                  <a:cubicBezTo>
                    <a:pt x="5028" y="312131"/>
                    <a:pt x="0" y="284080"/>
                    <a:pt x="0" y="254929"/>
                  </a:cubicBezTo>
                  <a:cubicBezTo>
                    <a:pt x="0" y="225779"/>
                    <a:pt x="5866" y="196079"/>
                    <a:pt x="14803" y="169953"/>
                  </a:cubicBezTo>
                  <a:cubicBezTo>
                    <a:pt x="49717" y="71776"/>
                    <a:pt x="144123" y="1375"/>
                    <a:pt x="25840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D80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369375" y="7789999"/>
              <a:ext cx="3869607" cy="46665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900" b="1">
                  <a:solidFill>
                    <a:srgbClr val="237E9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Saturday,</a:t>
              </a:r>
              <a:r>
                <a:rPr lang="en-US" sz="1900" b="1" spc="45">
                  <a:solidFill>
                    <a:srgbClr val="237E9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900" b="1">
                  <a:solidFill>
                    <a:srgbClr val="237E9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February</a:t>
              </a:r>
              <a:r>
                <a:rPr lang="en-US" sz="1900" b="1" spc="45">
                  <a:solidFill>
                    <a:srgbClr val="237E9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900" b="1">
                  <a:solidFill>
                    <a:srgbClr val="237E9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4,</a:t>
              </a:r>
              <a:r>
                <a:rPr lang="en-US" sz="1900" b="1" spc="45">
                  <a:solidFill>
                    <a:srgbClr val="237E9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900" b="1">
                  <a:solidFill>
                    <a:srgbClr val="237E9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2023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77" name="Picture 76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3436305" y="5843576"/>
              <a:ext cx="1514856" cy="1072896"/>
            </a:xfrm>
            <a:prstGeom prst="rect">
              <a:avLst/>
            </a:prstGeom>
          </p:spPr>
        </p:pic>
        <p:pic>
          <p:nvPicPr>
            <p:cNvPr id="78" name="Picture 77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5701014" y="5899670"/>
              <a:ext cx="933450" cy="933450"/>
            </a:xfrm>
            <a:prstGeom prst="rect">
              <a:avLst/>
            </a:prstGeom>
          </p:spPr>
        </p:pic>
        <p:sp>
          <p:nvSpPr>
            <p:cNvPr id="79" name="Rectangle 78"/>
            <p:cNvSpPr/>
            <p:nvPr/>
          </p:nvSpPr>
          <p:spPr>
            <a:xfrm>
              <a:off x="500808" y="4949804"/>
              <a:ext cx="6167151" cy="105005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250" b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Schedule</a:t>
              </a:r>
              <a:r>
                <a:rPr lang="en-US" sz="4250" b="1" spc="95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4250" b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of</a:t>
              </a:r>
              <a:r>
                <a:rPr lang="en-US" sz="4250" b="1" spc="95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4250" b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Events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548082" y="6270977"/>
              <a:ext cx="490031" cy="37324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8:00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916456" y="6270977"/>
              <a:ext cx="2427686" cy="37324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500" spc="35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am</a:t>
              </a:r>
              <a:r>
                <a:rPr lang="en-US" sz="1500" spc="3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-</a:t>
              </a:r>
              <a:r>
                <a:rPr lang="en-US" sz="1500" spc="35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Rabbit</a:t>
              </a:r>
              <a:r>
                <a:rPr lang="en-US" sz="1500" spc="3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Judging*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548082" y="6537677"/>
              <a:ext cx="632759" cy="37324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11:00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1023770" y="6537677"/>
              <a:ext cx="2242300" cy="37324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500" spc="35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am</a:t>
              </a:r>
              <a:r>
                <a:rPr lang="en-US" sz="1500" spc="3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-</a:t>
              </a:r>
              <a:r>
                <a:rPr lang="en-US" sz="1500" spc="35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Goat</a:t>
              </a:r>
              <a:r>
                <a:rPr lang="en-US" sz="1500" spc="3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Judging*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916456" y="6804377"/>
              <a:ext cx="2373620" cy="37324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500" spc="35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pm</a:t>
              </a:r>
              <a:r>
                <a:rPr lang="en-US" sz="1500" spc="3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-</a:t>
              </a:r>
              <a:r>
                <a:rPr lang="en-US" sz="1500" spc="35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Cattle</a:t>
              </a:r>
              <a:r>
                <a:rPr lang="en-US" sz="1500" spc="3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Judging*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548082" y="6804377"/>
              <a:ext cx="490031" cy="37324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3:00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548082" y="7074723"/>
              <a:ext cx="3925802" cy="22439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9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*Items</a:t>
              </a:r>
              <a:r>
                <a:rPr lang="en-US" sz="900" spc="2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9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added</a:t>
              </a:r>
              <a:r>
                <a:rPr lang="en-US" sz="900" spc="2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9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US" sz="900" spc="2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9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Online</a:t>
              </a:r>
              <a:r>
                <a:rPr lang="en-US" sz="900" spc="2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9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Freezer</a:t>
              </a:r>
              <a:r>
                <a:rPr lang="en-US" sz="900" spc="2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9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Sale</a:t>
              </a:r>
              <a:r>
                <a:rPr lang="en-US" sz="900" spc="2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9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by</a:t>
              </a:r>
              <a:r>
                <a:rPr lang="en-US" sz="900" spc="2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9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following</a:t>
              </a:r>
              <a:r>
                <a:rPr lang="en-US" sz="900" spc="2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9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morning.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3499642" y="7074723"/>
              <a:ext cx="37897" cy="22439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9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1609604" y="1503897"/>
              <a:ext cx="60190" cy="3550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50" b="1">
                  <a:solidFill>
                    <a:srgbClr val="2C2C2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761733" y="1899218"/>
              <a:ext cx="2255621" cy="3550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50" b="1">
                  <a:solidFill>
                    <a:srgbClr val="2C2C2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LIVESTOCK</a:t>
              </a:r>
              <a:r>
                <a:rPr lang="en-US" sz="1450" b="1" spc="30">
                  <a:solidFill>
                    <a:srgbClr val="2C2C2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450" b="1">
                  <a:solidFill>
                    <a:srgbClr val="2C2C2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SHOW</a:t>
              </a:r>
              <a:r>
                <a:rPr lang="en-US" sz="1450" b="1" spc="30">
                  <a:solidFill>
                    <a:srgbClr val="2C2C2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450" b="1">
                  <a:solidFill>
                    <a:srgbClr val="2C2C2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&amp;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1391596" y="2096880"/>
              <a:ext cx="580040" cy="3550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50" b="1">
                  <a:solidFill>
                    <a:srgbClr val="2C2C2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SALE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3624910" y="9573859"/>
              <a:ext cx="939623" cy="28006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50">
                  <a:solidFill>
                    <a:srgbClr val="2C2C2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Contact</a:t>
              </a:r>
              <a:r>
                <a:rPr lang="en-US" sz="1150" spc="25">
                  <a:solidFill>
                    <a:srgbClr val="2C2C2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50">
                  <a:solidFill>
                    <a:srgbClr val="2C2C2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Us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1313468" y="9793712"/>
              <a:ext cx="1176631" cy="25658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50">
                  <a:solidFill>
                    <a:srgbClr val="2C2C2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+281-897-4036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2198102" y="9793712"/>
              <a:ext cx="433078" cy="25658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50" spc="25">
                  <a:solidFill>
                    <a:srgbClr val="2C2C2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        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2523589" y="9793712"/>
              <a:ext cx="3917040" cy="25658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50">
                  <a:solidFill>
                    <a:srgbClr val="2C2C2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https://sites.google.com/cfisd.net/cfisd-lsa/home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5468600" y="9793712"/>
              <a:ext cx="389773" cy="25658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50" spc="25">
                  <a:solidFill>
                    <a:srgbClr val="2C2C2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       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5761494" y="9793712"/>
              <a:ext cx="944431" cy="25658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050">
                  <a:solidFill>
                    <a:srgbClr val="2C2C2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@CFISDLSA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548082" y="7928093"/>
              <a:ext cx="490031" cy="37324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8:00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916456" y="7928093"/>
              <a:ext cx="2499359" cy="37324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500" spc="35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am</a:t>
              </a:r>
              <a:r>
                <a:rPr lang="en-US" sz="1500" spc="3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-</a:t>
              </a:r>
              <a:r>
                <a:rPr lang="en-US" sz="1500" spc="35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Poultry</a:t>
              </a:r>
              <a:r>
                <a:rPr lang="en-US" sz="1500" spc="3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Judging*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548082" y="8194793"/>
              <a:ext cx="490031" cy="37324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8:00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916456" y="8194793"/>
              <a:ext cx="4035410" cy="37324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500" spc="35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am</a:t>
              </a:r>
              <a:r>
                <a:rPr lang="en-US" sz="1500" spc="3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-</a:t>
              </a:r>
              <a:r>
                <a:rPr lang="en-US" sz="1500" spc="35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Ag</a:t>
              </a:r>
              <a:r>
                <a:rPr lang="en-US" sz="1500" spc="3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Mech/Horticulture</a:t>
              </a:r>
              <a:r>
                <a:rPr lang="en-US" sz="1500" spc="3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Judging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548082" y="8461493"/>
              <a:ext cx="632759" cy="37324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10:00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1023770" y="8461493"/>
              <a:ext cx="2343239" cy="37324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500" spc="35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am</a:t>
              </a:r>
              <a:r>
                <a:rPr lang="en-US" sz="1500" spc="3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-</a:t>
              </a:r>
              <a:r>
                <a:rPr lang="en-US" sz="1500" spc="35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Lamb</a:t>
              </a:r>
              <a:r>
                <a:rPr lang="en-US" sz="1500" spc="3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Judging*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548082" y="8728192"/>
              <a:ext cx="490031" cy="37324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1:00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916456" y="8728192"/>
              <a:ext cx="2385773" cy="37324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500" spc="35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pm</a:t>
              </a:r>
              <a:r>
                <a:rPr lang="en-US" sz="1500" spc="3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-</a:t>
              </a:r>
              <a:r>
                <a:rPr lang="en-US" sz="1500" spc="35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Swine</a:t>
              </a:r>
              <a:r>
                <a:rPr lang="en-US" sz="1500" spc="3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Judging*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548082" y="8994892"/>
              <a:ext cx="490031" cy="37324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6:00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916456" y="8994892"/>
              <a:ext cx="3984561" cy="37324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500" spc="35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pm</a:t>
              </a:r>
              <a:r>
                <a:rPr lang="en-US" sz="1500" spc="3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-</a:t>
              </a:r>
              <a:r>
                <a:rPr lang="en-US" sz="1500" spc="35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Ag</a:t>
              </a:r>
              <a:r>
                <a:rPr lang="en-US" sz="1500" spc="3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Mech/Horticulture</a:t>
              </a:r>
              <a:r>
                <a:rPr lang="en-US" sz="1500" spc="3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Awards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548082" y="9265238"/>
              <a:ext cx="3925802" cy="22439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9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*Items</a:t>
              </a:r>
              <a:r>
                <a:rPr lang="en-US" sz="900" spc="2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9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added</a:t>
              </a:r>
              <a:r>
                <a:rPr lang="en-US" sz="900" spc="2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9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US" sz="900" spc="2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9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Online</a:t>
              </a:r>
              <a:r>
                <a:rPr lang="en-US" sz="900" spc="2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9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Freezer</a:t>
              </a:r>
              <a:r>
                <a:rPr lang="en-US" sz="900" spc="2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9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Sale</a:t>
              </a:r>
              <a:r>
                <a:rPr lang="en-US" sz="900" spc="2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9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by</a:t>
              </a:r>
              <a:r>
                <a:rPr lang="en-US" sz="900" spc="2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9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following</a:t>
              </a:r>
              <a:r>
                <a:rPr lang="en-US" sz="900" spc="2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9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morning.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4393986" y="8248748"/>
              <a:ext cx="490374" cy="37335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9:00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4762679" y="8248748"/>
              <a:ext cx="3549209" cy="37335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500" spc="35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am</a:t>
              </a:r>
              <a:r>
                <a:rPr lang="en-US" sz="1500" spc="35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-</a:t>
              </a:r>
              <a:r>
                <a:rPr lang="en-US" sz="1500" spc="35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Freezer</a:t>
              </a:r>
              <a:r>
                <a:rPr lang="en-US" sz="1500" spc="35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Sale</a:t>
              </a:r>
              <a:r>
                <a:rPr lang="en-US" sz="1500" spc="35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Continues*</a:t>
              </a:r>
              <a:r>
                <a:rPr lang="en-US" sz="1500" spc="35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&amp;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7431193" y="8248748"/>
              <a:ext cx="63054" cy="37335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4393986" y="8508604"/>
              <a:ext cx="1134874" cy="37335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500" spc="35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                 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5247199" y="8508604"/>
              <a:ext cx="2353028" cy="37335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Silent</a:t>
              </a:r>
              <a:r>
                <a:rPr lang="en-US" sz="1500" spc="35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Auction</a:t>
              </a:r>
              <a:r>
                <a:rPr lang="en-US" sz="1500" spc="35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Opens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4393986" y="8768460"/>
              <a:ext cx="633226" cy="37335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11:00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4870086" y="8768460"/>
              <a:ext cx="2565382" cy="37335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500" spc="35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am</a:t>
              </a:r>
              <a:r>
                <a:rPr lang="en-US" sz="1500" spc="35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-</a:t>
              </a:r>
              <a:r>
                <a:rPr lang="en-US" sz="1500" spc="35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Buyers</a:t>
              </a:r>
              <a:r>
                <a:rPr lang="en-US" sz="1500" spc="35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Luncheon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4762679" y="9028316"/>
              <a:ext cx="3742697" cy="37335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500" spc="35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pm</a:t>
              </a:r>
              <a:r>
                <a:rPr lang="en-US" sz="1500" spc="35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-</a:t>
              </a:r>
              <a:r>
                <a:rPr lang="en-US" sz="1500" spc="35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Premium</a:t>
              </a:r>
              <a:r>
                <a:rPr lang="en-US" sz="1500" spc="35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Sale</a:t>
              </a:r>
              <a:r>
                <a:rPr lang="en-US" sz="1500" spc="35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(Live</a:t>
              </a:r>
              <a:r>
                <a:rPr lang="en-US" sz="1500" spc="35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Auction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7576727" y="9028316"/>
              <a:ext cx="88623" cy="37335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)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4393986" y="9028316"/>
              <a:ext cx="490374" cy="37335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5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1:00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5814627" y="6864818"/>
              <a:ext cx="939241" cy="28002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50">
                  <a:solidFill>
                    <a:srgbClr val="2C2C2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Need</a:t>
              </a:r>
              <a:r>
                <a:rPr lang="en-US" sz="1150" spc="25">
                  <a:solidFill>
                    <a:srgbClr val="2C2C2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50">
                  <a:solidFill>
                    <a:srgbClr val="2C2C2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more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6008103" y="7064843"/>
              <a:ext cx="424255" cy="28002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50">
                  <a:solidFill>
                    <a:srgbClr val="2C2C2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info?</a:t>
              </a:r>
              <a:endParaRPr lang="en-US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2460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8229600" cy="4525963"/>
          </a:xfrm>
        </p:spPr>
        <p:txBody>
          <a:bodyPr/>
          <a:lstStyle/>
          <a:p>
            <a:pPr marL="0" indent="0"/>
            <a:r>
              <a:rPr lang="en-US" sz="2400" dirty="0"/>
              <a:t>Swine </a:t>
            </a:r>
            <a:r>
              <a:rPr lang="en-US" sz="2400" dirty="0" smtClean="0"/>
              <a:t>$300.00 </a:t>
            </a:r>
            <a:r>
              <a:rPr lang="en-US" sz="2400" dirty="0"/>
              <a:t>each (This price includes the $25 entry fee.) </a:t>
            </a:r>
            <a:br>
              <a:rPr lang="en-US" sz="2400" dirty="0"/>
            </a:br>
            <a:endParaRPr lang="en-US" sz="2400" dirty="0"/>
          </a:p>
          <a:p>
            <a:pPr marL="0" indent="0"/>
            <a:r>
              <a:rPr lang="en-US" sz="2400" dirty="0"/>
              <a:t>Lambs $374.00 each (This price includes the $25 entry fee.) </a:t>
            </a:r>
            <a:br>
              <a:rPr lang="en-US" sz="2400" dirty="0"/>
            </a:br>
            <a:endParaRPr lang="en-US" sz="2400" dirty="0"/>
          </a:p>
          <a:p>
            <a:pPr marL="0" indent="0"/>
            <a:r>
              <a:rPr lang="en-US" sz="2400" dirty="0"/>
              <a:t>Goats </a:t>
            </a:r>
            <a:r>
              <a:rPr lang="en-US" sz="2400" dirty="0" smtClean="0"/>
              <a:t>$775.00 </a:t>
            </a:r>
            <a:r>
              <a:rPr lang="en-US" sz="2400" dirty="0"/>
              <a:t>each (This price includes the $25 entry fee.) </a:t>
            </a:r>
            <a:br>
              <a:rPr lang="en-US" sz="2400" dirty="0"/>
            </a:br>
            <a:endParaRPr lang="en-US" sz="2400" dirty="0"/>
          </a:p>
          <a:p>
            <a:pPr marL="0" indent="0"/>
            <a:r>
              <a:rPr lang="en-US" sz="2400" dirty="0"/>
              <a:t>Broilers $45.00 per box (25 broilers per box) and $25.00 entry fee* price has not been confirmed for this year yet </a:t>
            </a:r>
            <a:br>
              <a:rPr lang="en-US" sz="2400" dirty="0"/>
            </a:br>
            <a:endParaRPr lang="en-US" sz="2400" dirty="0"/>
          </a:p>
          <a:p>
            <a:pPr marL="0" indent="0"/>
            <a:r>
              <a:rPr lang="en-US" sz="2400" dirty="0"/>
              <a:t>Turkeys $25.00 entry fee (maximum of 1) (purchased in the spring)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Steers- payment TBD these are purchased in Feb of the previous year</a:t>
            </a:r>
          </a:p>
        </p:txBody>
      </p:sp>
      <p:sp>
        <p:nvSpPr>
          <p:cNvPr id="5" name="Rectangle 4"/>
          <p:cNvSpPr/>
          <p:nvPr/>
        </p:nvSpPr>
        <p:spPr>
          <a:xfrm>
            <a:off x="2743200" y="304800"/>
            <a:ext cx="362517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8040"/>
                </a:solidFill>
                <a:latin typeface="+mn-lt"/>
              </a:rPr>
              <a:t>Animal Cost</a:t>
            </a:r>
          </a:p>
        </p:txBody>
      </p:sp>
    </p:spTree>
  </p:cSld>
  <p:clrMapOvr>
    <a:masterClrMapping/>
  </p:clrMapOvr>
  <p:transition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8040"/>
                </a:solidFill>
              </a:rPr>
              <a:t>Cost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Breeding Rabbits $25.00 per head entry fee (maximum of 1) (purchase on your own)</a:t>
            </a:r>
            <a:br>
              <a:rPr lang="en-US" dirty="0"/>
            </a:b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Market Rabbits $25.00 per pen entry fee (maximum of 1 pen) (purchase on your own)</a:t>
            </a:r>
            <a:br>
              <a:rPr lang="en-US" dirty="0"/>
            </a:b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Heifers $25 entry fee per heifer (maximum of 2, must be in different age classes) (purchase on your own)</a:t>
            </a:r>
            <a:br>
              <a:rPr lang="en-US" dirty="0"/>
            </a:b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Ag </a:t>
            </a:r>
            <a:r>
              <a:rPr lang="en-US" dirty="0" err="1"/>
              <a:t>Mech</a:t>
            </a:r>
            <a:r>
              <a:rPr lang="en-US" dirty="0"/>
              <a:t> $25 entry fee per entry (maximum of 2, must be in different project classes AND maximum of 5 students on group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Horticulture </a:t>
            </a:r>
            <a:r>
              <a:rPr lang="en-US" sz="2600" b="1" dirty="0"/>
              <a:t>ENTRY FORMS AND $25 ENTRY FEE DUE:</a:t>
            </a:r>
            <a:r>
              <a:rPr lang="en-US" dirty="0"/>
              <a:t> Tuesday, December 8, 2020, faxed or emailed in to district(maximum of 2 entries not in the same division)</a:t>
            </a:r>
          </a:p>
        </p:txBody>
      </p:sp>
    </p:spTree>
  </p:cSld>
  <p:clrMapOvr>
    <a:masterClrMapping/>
  </p:clrMapOvr>
  <p:transition>
    <p:wheel spokes="3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District Barns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0" lvl="2" indent="0">
              <a:buNone/>
            </a:pPr>
            <a:r>
              <a:rPr lang="en-US" sz="2000" dirty="0"/>
              <a:t>District barn locations:</a:t>
            </a:r>
          </a:p>
          <a:p>
            <a:pPr lvl="2"/>
            <a:r>
              <a:rPr lang="en-US" sz="2000" dirty="0" err="1"/>
              <a:t>Telge</a:t>
            </a:r>
            <a:r>
              <a:rPr lang="en-US" sz="2000" dirty="0"/>
              <a:t> across from Cy-Fair HS</a:t>
            </a:r>
          </a:p>
          <a:p>
            <a:pPr lvl="2"/>
            <a:r>
              <a:rPr lang="en-US" sz="2000" dirty="0"/>
              <a:t>Eldridge next to Cy-Ridge HS</a:t>
            </a:r>
          </a:p>
          <a:p>
            <a:pPr lvl="2"/>
            <a:r>
              <a:rPr lang="en-US" sz="2000" dirty="0" err="1"/>
              <a:t>Westgreen</a:t>
            </a:r>
            <a:r>
              <a:rPr lang="en-US" sz="2000" dirty="0"/>
              <a:t> Behind Cy Park HS</a:t>
            </a:r>
          </a:p>
          <a:p>
            <a:pPr marL="914400" lvl="2" indent="0">
              <a:buNone/>
            </a:pPr>
            <a:endParaRPr lang="en-US" sz="2000" dirty="0"/>
          </a:p>
          <a:p>
            <a:pPr marL="914400" lvl="2" indent="0">
              <a:buNone/>
            </a:pPr>
            <a:r>
              <a:rPr lang="en-US" sz="2000" dirty="0"/>
              <a:t>You are only allowed one animal in a District Barn this year.</a:t>
            </a:r>
          </a:p>
          <a:p>
            <a:pPr marL="914400" lvl="2" indent="0">
              <a:buNone/>
            </a:pPr>
            <a:endParaRPr lang="en-US" sz="2000" dirty="0"/>
          </a:p>
          <a:p>
            <a:pPr marL="914400" lvl="2" indent="0">
              <a:buNone/>
            </a:pPr>
            <a:r>
              <a:rPr lang="en-US" sz="2000" dirty="0"/>
              <a:t>You can choose to use any of the district barns. We prefer </a:t>
            </a:r>
            <a:r>
              <a:rPr lang="en-US" sz="2000" dirty="0" err="1"/>
              <a:t>Telge</a:t>
            </a:r>
            <a:r>
              <a:rPr lang="en-US" sz="2000" dirty="0"/>
              <a:t> but are willing to go where it fits you the best.</a:t>
            </a:r>
          </a:p>
          <a:p>
            <a:pPr marL="914400" lvl="2" indent="0">
              <a:buNone/>
            </a:pPr>
            <a:endParaRPr lang="en-US" sz="2000" dirty="0"/>
          </a:p>
          <a:p>
            <a:pPr marL="914400" lvl="2" indent="0">
              <a:buNone/>
            </a:pP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345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Barn Fees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FF"/>
                </a:solidFill>
              </a:rPr>
              <a:t>Swine- $150.00 $100 refundable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FF"/>
                </a:solidFill>
              </a:rPr>
              <a:t>Goats- $150.00 $100 refundable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FF"/>
                </a:solidFill>
              </a:rPr>
              <a:t>Lambs- $150.00 $100 refundable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8080"/>
                </a:solidFill>
              </a:rPr>
              <a:t>All poultry, rabbits, and heifers are not allowed in the school barns.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8080"/>
                </a:solidFill>
              </a:rPr>
              <a:t>Students may house any project at their own facilities as long as it is within 20 miles of the CFISD boundaries.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800000"/>
                </a:solidFill>
              </a:rPr>
              <a:t>Read the rules as many have changed!!!!!!!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800000"/>
                </a:solidFill>
              </a:rPr>
              <a:t>Barn Police</a:t>
            </a:r>
          </a:p>
        </p:txBody>
      </p:sp>
    </p:spTree>
  </p:cSld>
  <p:clrMapOvr>
    <a:masterClrMapping/>
  </p:clrMapOvr>
  <p:transition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Barn Times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001" y="990600"/>
            <a:ext cx="8229600" cy="4525963"/>
          </a:xfrm>
        </p:spPr>
        <p:txBody>
          <a:bodyPr/>
          <a:lstStyle/>
          <a:p>
            <a:r>
              <a:rPr lang="en-US" dirty="0"/>
              <a:t>As of right now there are no designated barn times. </a:t>
            </a:r>
          </a:p>
          <a:p>
            <a:r>
              <a:rPr lang="en-US" dirty="0"/>
              <a:t>The barn is open from 530am to 10pm</a:t>
            </a:r>
          </a:p>
          <a:p>
            <a:pPr marL="914400" lvl="2" indent="0">
              <a:buNone/>
            </a:pPr>
            <a:r>
              <a:rPr lang="en-US" dirty="0"/>
              <a:t>		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30310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3800" y="3352800"/>
            <a:ext cx="1047750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8000"/>
                </a:solidFill>
              </a:rPr>
              <a:t>Remember from the pen to the plate!!!! </a:t>
            </a:r>
          </a:p>
          <a:p>
            <a:r>
              <a:rPr lang="en-US" dirty="0">
                <a:solidFill>
                  <a:srgbClr val="008000"/>
                </a:solidFill>
              </a:rPr>
              <a:t>They are not pets!!!</a:t>
            </a:r>
          </a:p>
          <a:p>
            <a:r>
              <a:rPr lang="en-US" dirty="0">
                <a:solidFill>
                  <a:srgbClr val="008000"/>
                </a:solidFill>
              </a:rPr>
              <a:t>They are for the purpose of producing meat!!!</a:t>
            </a:r>
          </a:p>
          <a:p>
            <a:pPr>
              <a:buFont typeface="Arial" charset="0"/>
              <a:buNone/>
            </a:pPr>
            <a:endParaRPr lang="en-US" dirty="0"/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11413" y="457200"/>
            <a:ext cx="452207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solidFill>
                  <a:srgbClr val="8000FF"/>
                </a:solidFill>
                <a:latin typeface="+mn-lt"/>
              </a:rPr>
              <a:t>Feeding Theory</a:t>
            </a:r>
            <a:endParaRPr 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8000FF"/>
              </a:solidFill>
              <a:latin typeface="+mn-lt"/>
            </a:endParaRPr>
          </a:p>
        </p:txBody>
      </p:sp>
      <p:pic>
        <p:nvPicPr>
          <p:cNvPr id="14340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43800" y="5588000"/>
            <a:ext cx="1600200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Show Requirements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Official outdoor dress</a:t>
            </a:r>
          </a:p>
          <a:p>
            <a:r>
              <a:rPr lang="en-US" dirty="0"/>
              <a:t>Passing all classes for the 2</a:t>
            </a:r>
            <a:r>
              <a:rPr lang="en-US" baseline="30000" dirty="0"/>
              <a:t>nd</a:t>
            </a:r>
            <a:r>
              <a:rPr lang="en-US" dirty="0"/>
              <a:t> Marking period. There will be a progress report this year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Be enrolled in at least one agriculture class for one semester within the school year</a:t>
            </a:r>
          </a:p>
          <a:p>
            <a:r>
              <a:rPr lang="en-US" dirty="0"/>
              <a:t>Be a paid member of FFA you can pay through </a:t>
            </a:r>
            <a:r>
              <a:rPr lang="en-US" dirty="0" err="1"/>
              <a:t>schoolcashonline</a:t>
            </a:r>
            <a:r>
              <a:rPr lang="en-US" dirty="0"/>
              <a:t>.</a:t>
            </a:r>
          </a:p>
        </p:txBody>
      </p:sp>
    </p:spTree>
  </p:cSld>
  <p:clrMapOvr>
    <a:masterClrMapping/>
  </p:clrMapOvr>
  <p:transition>
    <p:cover dir="l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35813" y="5029200"/>
            <a:ext cx="200818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Requirements to Receive Check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Thank you letters written in class and given to AST to mail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If you would like to hand deliver a thank you letter than is fine but you will still be mailing one form the school.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Picture if applicable delivered and confirmation given to AST in official dress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Pen cleaned out (if in barn) within 7 days of auction. Pen deposit will be refunded as well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Completed Recordbook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/>
              <a:t>All expenses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/>
              <a:t>All journal hours (FFA and school activities)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/>
              <a:t>SAE plan complete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Must be passing everything on the 2</a:t>
            </a:r>
            <a:r>
              <a:rPr lang="en-US" baseline="30000" dirty="0"/>
              <a:t>nd</a:t>
            </a:r>
            <a:r>
              <a:rPr lang="en-US" dirty="0"/>
              <a:t> marking period report card or passing all classes on the or passing all classes on the eligibility check for the 3</a:t>
            </a:r>
            <a:r>
              <a:rPr lang="en-US" baseline="30000" dirty="0"/>
              <a:t>rd</a:t>
            </a:r>
            <a:r>
              <a:rPr lang="en-US" dirty="0"/>
              <a:t> marking period. If your animal is in the school barn you must remove within 7 days from the time of the failing report card or progress report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You will not be reimbursed for any expenses that you have occurred for your project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You cannot sell your animal in the freezer sell or premium auction.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>
                <a:solidFill>
                  <a:srgbClr val="FF0000"/>
                </a:solidFill>
              </a:rPr>
              <a:t>Bottom Line- PASS YOUR CLASSES!!!!!!!!!!!</a:t>
            </a:r>
          </a:p>
        </p:txBody>
      </p:sp>
      <p:pic>
        <p:nvPicPr>
          <p:cNvPr id="3277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0"/>
            <a:ext cx="1905000" cy="154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BUYERS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fontAlgn="t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Tahoma"/>
                <a:cs typeface="Tahoma"/>
              </a:rPr>
              <a:t>Who are buyers?- business owners, grandma, aunts, uncles, your neighbors </a:t>
            </a:r>
          </a:p>
          <a:p>
            <a:pPr fontAlgn="t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Tahoma"/>
                <a:cs typeface="Tahoma"/>
              </a:rPr>
              <a:t>How do I get buyers?- invitations will be handed out in December to invite buyers to the show </a:t>
            </a:r>
          </a:p>
          <a:p>
            <a:pPr fontAlgn="t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>
              <a:latin typeface="Tahoma"/>
              <a:cs typeface="Tahoma"/>
            </a:endParaRPr>
          </a:p>
          <a:p>
            <a:pPr fontAlgn="t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Tahoma"/>
                <a:cs typeface="Tahoma"/>
              </a:rPr>
              <a:t>Add-Ons </a:t>
            </a:r>
          </a:p>
          <a:p>
            <a:pPr fontAlgn="t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Tahoma"/>
                <a:cs typeface="Tahoma"/>
              </a:rPr>
              <a:t>Add-Ons- are exactly that… money added on to the purchase price of the animal </a:t>
            </a:r>
          </a:p>
          <a:p>
            <a:pPr fontAlgn="t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Tahoma"/>
                <a:cs typeface="Tahoma"/>
              </a:rPr>
              <a:t>Who gives- grandma, uncle, aunt, boss, etc. </a:t>
            </a:r>
          </a:p>
        </p:txBody>
      </p:sp>
    </p:spTree>
  </p:cSld>
  <p:clrMapOvr>
    <a:masterClrMapping/>
  </p:clrMapOvr>
  <p:transition>
    <p:strips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BUYERS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t"/>
            <a:r>
              <a:rPr lang="en-US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You are responsible for obtaining your own buyers and you need to start as early as possible. </a:t>
            </a:r>
          </a:p>
          <a:p>
            <a:pPr fontAlgn="t"/>
            <a:r>
              <a:rPr lang="en-US">
                <a:latin typeface="Tahoma" pitchFamily="34" charset="0"/>
                <a:cs typeface="Tahoma" pitchFamily="34" charset="0"/>
              </a:rPr>
              <a:t>Send or deliver personalized invitations early is always best. Take your buyers baked goods when you invite them and make sure you are in Official Dress! </a:t>
            </a:r>
          </a:p>
          <a:p>
            <a:endParaRPr lang="en-US"/>
          </a:p>
        </p:txBody>
      </p:sp>
    </p:spTree>
  </p:cSld>
  <p:clrMapOvr>
    <a:masterClrMapping/>
  </p:clrMapOvr>
  <p:transition>
    <p:wipe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Premium Sale vs. Freezer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Premium Sale- 25% of Steers, Lambs, Goats, Poultry, and Rabbits make it to the Premium Sale (Live Auction). The top 25 swine.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Freezer Sale- everyone else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Pricing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Horticulture and Ag </a:t>
            </a:r>
            <a:r>
              <a:rPr lang="en-US" dirty="0" err="1"/>
              <a:t>Mech</a:t>
            </a:r>
            <a:r>
              <a:rPr lang="en-US" dirty="0"/>
              <a:t>- Silent Auction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Poultry and rabbits- $150.00 per pen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Steers- $2.50 per pound weight at check in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Lambs- $400.00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Goats-$400.00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Swine- $450.00</a:t>
            </a:r>
          </a:p>
        </p:txBody>
      </p:sp>
    </p:spTree>
  </p:cSld>
  <p:clrMapOvr>
    <a:masterClrMapping/>
  </p:clrMapOvr>
  <p:transition>
    <p:comb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Breeders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Heifers and Breeding Rabbits are shown for prizes only, they cannot be sold in the auction.</a:t>
            </a:r>
          </a:p>
          <a:p>
            <a:r>
              <a:rPr lang="en-US" dirty="0"/>
              <a:t>Market Rabbits: starting this year you can purchase a market pen of rabbits to exhibit. </a:t>
            </a:r>
          </a:p>
        </p:txBody>
      </p:sp>
    </p:spTree>
  </p:cSld>
  <p:clrMapOvr>
    <a:masterClrMapping/>
  </p:clrMapOvr>
  <p:transition>
    <p:checke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Drug Testing</a:t>
            </a:r>
          </a:p>
        </p:txBody>
      </p:sp>
      <p:sp>
        <p:nvSpPr>
          <p:cNvPr id="3789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You cannot use illegal drugs (steroids or anything not labeled for your species of animal)</a:t>
            </a:r>
          </a:p>
          <a:p>
            <a:r>
              <a:rPr lang="en-US"/>
              <a:t>Three market animals of each species will be randomly drug tested</a:t>
            </a:r>
          </a:p>
        </p:txBody>
      </p:sp>
      <p:pic>
        <p:nvPicPr>
          <p:cNvPr id="3789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4000500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4457700"/>
            <a:ext cx="33909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blinds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Paperwork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6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>
                <a:solidFill>
                  <a:srgbClr val="FF0000"/>
                </a:solidFill>
                <a:latin typeface="Arial Black"/>
                <a:cs typeface="Arial Black"/>
                <a:hlinkClick r:id="rId2"/>
              </a:rPr>
              <a:t>https://sites.google.com/cfisd.net/cfisd-lsa/home</a:t>
            </a:r>
            <a:r>
              <a:rPr lang="en-US" b="1" dirty="0">
                <a:solidFill>
                  <a:srgbClr val="FF0000"/>
                </a:solidFill>
                <a:latin typeface="Arial Black"/>
                <a:cs typeface="Arial Black"/>
              </a:rPr>
              <a:t> or cyranch.ffanow.org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>
                <a:solidFill>
                  <a:srgbClr val="FF0000"/>
                </a:solidFill>
                <a:latin typeface="Arial Black"/>
                <a:cs typeface="Arial Black"/>
              </a:rPr>
              <a:t>What paperwork is needed: The forms </a:t>
            </a:r>
            <a:r>
              <a:rPr lang="en-US" b="1">
                <a:solidFill>
                  <a:srgbClr val="FF0000"/>
                </a:solidFill>
                <a:latin typeface="Arial Black"/>
                <a:cs typeface="Arial Black"/>
              </a:rPr>
              <a:t>are fillable </a:t>
            </a:r>
            <a:endParaRPr lang="en-US" b="1" dirty="0">
              <a:solidFill>
                <a:srgbClr val="FF0000"/>
              </a:solidFill>
              <a:latin typeface="Arial Black"/>
              <a:cs typeface="Arial Black"/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b="1" dirty="0">
                <a:solidFill>
                  <a:srgbClr val="FF0000"/>
                </a:solidFill>
                <a:latin typeface="Arial Black"/>
                <a:cs typeface="Arial Black"/>
              </a:rPr>
              <a:t>Entry Card 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b="1" dirty="0">
                <a:solidFill>
                  <a:srgbClr val="FF0000"/>
                </a:solidFill>
                <a:latin typeface="Arial Black"/>
                <a:cs typeface="Arial Black"/>
              </a:rPr>
              <a:t>Market Certification 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b="1" dirty="0">
                <a:solidFill>
                  <a:srgbClr val="FF0000"/>
                </a:solidFill>
                <a:latin typeface="Arial Black"/>
                <a:cs typeface="Arial Black"/>
              </a:rPr>
              <a:t>Barn Application and Agreement (if applicable) (Parent/Student Agreement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b="1" dirty="0">
                <a:solidFill>
                  <a:srgbClr val="FF0000"/>
                </a:solidFill>
                <a:latin typeface="Arial Black"/>
                <a:cs typeface="Arial Black"/>
              </a:rPr>
              <a:t>Medical Form/Parent Permission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b="1" dirty="0">
                <a:solidFill>
                  <a:srgbClr val="FF0000"/>
                </a:solidFill>
                <a:latin typeface="Arial Black"/>
                <a:cs typeface="Arial Black"/>
              </a:rPr>
              <a:t>You must complete one form for each animal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b="1" dirty="0">
                <a:solidFill>
                  <a:srgbClr val="FF0000"/>
                </a:solidFill>
                <a:latin typeface="Arial Black"/>
                <a:cs typeface="Arial Black"/>
              </a:rPr>
              <a:t>All animals may be paid for on one Money Order or Cashiers Check, School Cash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3400" b="1" u="sng" dirty="0">
                <a:solidFill>
                  <a:srgbClr val="FF0000"/>
                </a:solidFill>
                <a:latin typeface="Arial Black"/>
                <a:cs typeface="Arial Black"/>
              </a:rPr>
              <a:t>All Due Sept 9, 2021 3pm, 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3400" b="1" u="sng" dirty="0">
                <a:solidFill>
                  <a:srgbClr val="FF0000"/>
                </a:solidFill>
                <a:latin typeface="Arial Black"/>
                <a:cs typeface="Arial Black"/>
              </a:rPr>
              <a:t>Must have FFA dues paid before this date as well.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4200" b="1" u="sng" dirty="0">
                <a:solidFill>
                  <a:srgbClr val="FF0000"/>
                </a:solidFill>
                <a:latin typeface="Arial Black"/>
                <a:cs typeface="Arial Black"/>
              </a:rPr>
              <a:t>no exceptions.</a:t>
            </a:r>
          </a:p>
        </p:txBody>
      </p:sp>
    </p:spTree>
  </p:cSld>
  <p:clrMapOvr>
    <a:masterClrMapping/>
  </p:clrMapOvr>
  <p:transition>
    <p:cover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Animal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there is specific information on an animal please put down your name and email on one of the sheets in the back. </a:t>
            </a:r>
          </a:p>
        </p:txBody>
      </p:sp>
    </p:spTree>
    <p:extLst>
      <p:ext uri="{BB962C8B-B14F-4D97-AF65-F5344CB8AC3E}">
        <p14:creationId xmlns:p14="http://schemas.microsoft.com/office/powerpoint/2010/main" val="1410568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FFA Dues</a:t>
            </a:r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You must pay your FFA dues before we will except paperwork</a:t>
            </a:r>
          </a:p>
          <a:p>
            <a:r>
              <a:rPr lang="en-US"/>
              <a:t>You are not considered a member in good standing until your dues are paid.</a:t>
            </a:r>
          </a:p>
          <a:p>
            <a:r>
              <a:rPr lang="en-US"/>
              <a:t>Dues: $30.00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Please scan if you are coming to the first chapter meeting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75" y="1524000"/>
            <a:ext cx="5048250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832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Contact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Phone: 281-373-2321</a:t>
            </a:r>
          </a:p>
          <a:p>
            <a:r>
              <a:rPr lang="en-US" dirty="0"/>
              <a:t>Website: cyranch.ffanow.org</a:t>
            </a:r>
          </a:p>
          <a:p>
            <a:r>
              <a:rPr lang="en-US" dirty="0"/>
              <a:t>Email: </a:t>
            </a:r>
          </a:p>
          <a:p>
            <a:pPr lvl="1"/>
            <a:r>
              <a:rPr lang="en-US" dirty="0">
                <a:hlinkClick r:id="rId2"/>
              </a:rPr>
              <a:t>Kaitlyn.georgiou@cfisd.net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hlinkClick r:id="rId3"/>
              </a:rPr>
              <a:t>Cory.Shearer@cfisd.net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hlinkClick r:id="rId4"/>
              </a:rPr>
              <a:t>Thomas.Palisin@cfisd.net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We will now take questions</a:t>
            </a:r>
          </a:p>
          <a:p>
            <a:endParaRPr lang="en-US" dirty="0"/>
          </a:p>
        </p:txBody>
      </p:sp>
    </p:spTree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3101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49268" y="121771"/>
            <a:ext cx="8445463" cy="65449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noFill/>
              </a:rPr>
              <a:t>Teacher</a:t>
            </a:r>
          </a:p>
        </p:txBody>
      </p:sp>
      <p:sp>
        <p:nvSpPr>
          <p:cNvPr id="5" name="Rectangle 4"/>
          <p:cNvSpPr/>
          <p:nvPr/>
        </p:nvSpPr>
        <p:spPr>
          <a:xfrm>
            <a:off x="1303524" y="125847"/>
            <a:ext cx="67056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0090"/>
                </a:solidFill>
                <a:effectLst>
                  <a:glow rad="139700">
                    <a:srgbClr val="4BACC6">
                      <a:satMod val="175000"/>
                      <a:alpha val="40000"/>
                    </a:srgb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j-ea"/>
                <a:cs typeface="+mj-cs"/>
              </a:rPr>
              <a:t>Rabbits</a:t>
            </a:r>
            <a:r>
              <a:rPr lang="en-US" sz="4400" b="1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0090"/>
                </a:solidFill>
                <a:effectLst>
                  <a:glow rad="139700">
                    <a:srgbClr val="4BACC6">
                      <a:satMod val="175000"/>
                      <a:alpha val="40000"/>
                    </a:srgb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j-ea"/>
                <a:cs typeface="+mj-cs"/>
              </a:rPr>
              <a:t/>
            </a:r>
            <a:br>
              <a:rPr lang="en-US" sz="4400" b="1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0090"/>
                </a:solidFill>
                <a:effectLst>
                  <a:glow rad="139700">
                    <a:srgbClr val="4BACC6">
                      <a:satMod val="175000"/>
                      <a:alpha val="40000"/>
                    </a:srgb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j-ea"/>
                <a:cs typeface="+mj-cs"/>
              </a:rPr>
            </a:br>
            <a:endParaRPr lang="en-US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0897" y="2841551"/>
            <a:ext cx="4295427" cy="1785104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n-lt"/>
              </a:rPr>
              <a:t>                </a:t>
            </a:r>
            <a:r>
              <a:rPr lang="en-US" sz="2000" b="1" u="sng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n-lt"/>
              </a:rPr>
              <a:t>Housing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n-lt"/>
              </a:rPr>
              <a:t>Cage-small wire, best frame-pvc, 3 sq ft min per rabbit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n-lt"/>
              </a:rPr>
              <a:t>Good ventilation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n-lt"/>
              </a:rPr>
              <a:t>Cover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ln>
                <a:solidFill>
                  <a:schemeClr val="accent1">
                    <a:lumMod val="50000"/>
                  </a:schemeClr>
                </a:solidFill>
              </a:ln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6313" y="1323975"/>
            <a:ext cx="1754187" cy="15081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+mn-lt"/>
              </a:rPr>
              <a:t>     </a:t>
            </a:r>
            <a:r>
              <a:rPr lang="en-US" sz="2000" b="1" u="sng" dirty="0">
                <a:latin typeface="+mn-lt"/>
              </a:rPr>
              <a:t> Supplies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Feeders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Water bottles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Nesting box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Food scale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91000" y="3935413"/>
            <a:ext cx="4217988" cy="20621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+mn-lt"/>
              </a:rPr>
              <a:t>       </a:t>
            </a:r>
            <a:r>
              <a:rPr lang="en-US" sz="2000" b="1" u="sng" dirty="0">
                <a:latin typeface="+mn-lt"/>
              </a:rPr>
              <a:t>Feed Requirements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Protein- 15-18%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Meat pen- fresh feed in front of at all times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Does with no babies watch weight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Showbloom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84713" y="1319213"/>
            <a:ext cx="3424237" cy="2616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+mn-lt"/>
              </a:rPr>
              <a:t>          </a:t>
            </a:r>
            <a:r>
              <a:rPr lang="en-US" sz="2000" b="1" u="sng" dirty="0">
                <a:latin typeface="+mn-lt"/>
              </a:rPr>
              <a:t>Exercise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No exercise required, but you do need to handle your rabbits daily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Work hair-run hand back and forth from head to rear, daily- 3 wks from show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Use baby wipes to remove stains</a:t>
            </a:r>
          </a:p>
        </p:txBody>
      </p:sp>
      <p:sp>
        <p:nvSpPr>
          <p:cNvPr id="16392" name="TextBox 12"/>
          <p:cNvSpPr txBox="1">
            <a:spLocks noChangeArrowheads="1"/>
          </p:cNvSpPr>
          <p:nvPr/>
        </p:nvSpPr>
        <p:spPr bwMode="auto">
          <a:xfrm>
            <a:off x="714375" y="5997575"/>
            <a:ext cx="74120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latin typeface="Calibri" pitchFamily="34" charset="0"/>
              </a:rPr>
              <a:t>Remember this is just a reference and</a:t>
            </a:r>
          </a:p>
          <a:p>
            <a:pPr algn="ctr"/>
            <a:r>
              <a:rPr lang="en-US" sz="1600">
                <a:latin typeface="Calibri" pitchFamily="34" charset="0"/>
              </a:rPr>
              <a:t> you don</a:t>
            </a:r>
            <a:r>
              <a:rPr lang="fr-FR" sz="1600">
                <a:latin typeface="Calibri" pitchFamily="34" charset="0"/>
              </a:rPr>
              <a:t>’</a:t>
            </a:r>
            <a:r>
              <a:rPr lang="en-US" sz="1600">
                <a:latin typeface="Calibri" pitchFamily="34" charset="0"/>
              </a:rPr>
              <a:t>t have to follow these suggestions.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9913" y="4365625"/>
            <a:ext cx="3636962" cy="1631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+mn-lt"/>
              </a:rPr>
              <a:t>   </a:t>
            </a:r>
            <a:r>
              <a:rPr lang="en-US" sz="2000" b="1" u="sng" dirty="0">
                <a:latin typeface="+mn-lt"/>
              </a:rPr>
              <a:t> Show Weight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>
                <a:latin typeface="+mn-lt"/>
              </a:rPr>
              <a:t>3 babies must be as close to 5.5 lbs. as possible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>
                <a:latin typeface="+mn-lt"/>
              </a:rPr>
              <a:t>Must be between 3.5-5.5 lbs.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>
                <a:latin typeface="+mn-lt"/>
              </a:rPr>
              <a:t>Age- 70 days is ideal</a:t>
            </a:r>
            <a:endParaRPr lang="en-US" dirty="0">
              <a:latin typeface="+mn-lt"/>
            </a:endParaRPr>
          </a:p>
        </p:txBody>
      </p:sp>
      <p:sp>
        <p:nvSpPr>
          <p:cNvPr id="16394" name="TextBox 1"/>
          <p:cNvSpPr txBox="1">
            <a:spLocks noChangeArrowheads="1"/>
          </p:cNvSpPr>
          <p:nvPr/>
        </p:nvSpPr>
        <p:spPr bwMode="auto">
          <a:xfrm>
            <a:off x="1371600" y="1066800"/>
            <a:ext cx="27858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Calibri" pitchFamily="34" charset="0"/>
              </a:rPr>
              <a:t>Cost estimate: $200-500.00</a:t>
            </a:r>
          </a:p>
        </p:txBody>
      </p:sp>
      <p:pic>
        <p:nvPicPr>
          <p:cNvPr id="1639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50038" y="47625"/>
            <a:ext cx="2036762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3101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33375" y="122238"/>
            <a:ext cx="8445500" cy="654526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noFill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0693" y="121771"/>
            <a:ext cx="5677326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0090"/>
                </a:solidFill>
                <a:effectLst>
                  <a:glow rad="139700">
                    <a:srgbClr val="4BACC6">
                      <a:satMod val="175000"/>
                      <a:alpha val="40000"/>
                    </a:srgb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j-ea"/>
                <a:cs typeface="+mj-cs"/>
              </a:rPr>
              <a:t>Cattle</a:t>
            </a:r>
            <a:r>
              <a:rPr lang="en-US" sz="4400" b="1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0090"/>
                </a:solidFill>
                <a:effectLst>
                  <a:glow rad="139700">
                    <a:srgbClr val="4BACC6">
                      <a:satMod val="175000"/>
                      <a:alpha val="40000"/>
                    </a:srgb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j-ea"/>
                <a:cs typeface="+mj-cs"/>
              </a:rPr>
              <a:t/>
            </a:r>
            <a:br>
              <a:rPr lang="en-US" sz="4400" b="1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0090"/>
                </a:solidFill>
                <a:effectLst>
                  <a:glow rad="139700">
                    <a:srgbClr val="4BACC6">
                      <a:satMod val="175000"/>
                      <a:alpha val="40000"/>
                    </a:srgb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j-ea"/>
                <a:cs typeface="+mj-cs"/>
              </a:rPr>
            </a:br>
            <a:endParaRPr lang="en-US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5089" y="1404685"/>
            <a:ext cx="4295427" cy="1785104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n-lt"/>
              </a:rPr>
              <a:t>                </a:t>
            </a:r>
            <a:r>
              <a:rPr lang="en-US" sz="2000" b="1" u="sng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n-lt"/>
              </a:rPr>
              <a:t>Housing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n-lt"/>
              </a:rPr>
              <a:t>Min 144 sq ft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n-lt"/>
              </a:rPr>
              <a:t>Clean shavings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n-lt"/>
              </a:rPr>
              <a:t>Good ventilation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n-lt"/>
              </a:rPr>
              <a:t>6’ min height panels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n-lt"/>
              </a:rPr>
              <a:t>Free from hazards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8400" y="420688"/>
            <a:ext cx="1544638" cy="2339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+mn-lt"/>
              </a:rPr>
              <a:t>     </a:t>
            </a:r>
            <a:r>
              <a:rPr lang="en-US" sz="2000" b="1" u="sng" dirty="0">
                <a:latin typeface="+mn-lt"/>
              </a:rPr>
              <a:t> Supplies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Halter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Feeders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Waterers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Show stick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Neck sweat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Hay bag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fan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29200" y="4068763"/>
            <a:ext cx="2925763" cy="28940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+mn-lt"/>
              </a:rPr>
              <a:t>       </a:t>
            </a:r>
            <a:r>
              <a:rPr lang="en-US" sz="2000" b="1" u="sng" dirty="0">
                <a:latin typeface="+mn-lt"/>
              </a:rPr>
              <a:t>Feed Requirements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Protein- 11-20%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Feed-2-3% of body weight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Clean water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Grass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Hay- 2+ flakes a day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Alfalfa-small increments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Deworm- every 30 days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79963" y="2643188"/>
            <a:ext cx="3424237" cy="154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+mn-lt"/>
              </a:rPr>
              <a:t>          </a:t>
            </a:r>
            <a:r>
              <a:rPr lang="en-US" sz="2000" b="1" u="sng" dirty="0">
                <a:latin typeface="+mn-lt"/>
              </a:rPr>
              <a:t>Exercise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Out of pen everyday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Walking-20-30 minutes a day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Turn out in pasture- several times a week for 30 min- 1 hr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4863" y="3606800"/>
            <a:ext cx="202247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dirty="0">
                <a:latin typeface="+mn-lt"/>
              </a:rPr>
              <a:t>Websites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Steerplanet.com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Showsteers.com</a:t>
            </a:r>
          </a:p>
        </p:txBody>
      </p:sp>
      <p:sp>
        <p:nvSpPr>
          <p:cNvPr id="18441" name="TextBox 12"/>
          <p:cNvSpPr txBox="1">
            <a:spLocks noChangeArrowheads="1"/>
          </p:cNvSpPr>
          <p:nvPr/>
        </p:nvSpPr>
        <p:spPr bwMode="auto">
          <a:xfrm>
            <a:off x="-228600" y="5953125"/>
            <a:ext cx="74120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latin typeface="Calibri" pitchFamily="34" charset="0"/>
              </a:rPr>
              <a:t>Remember this is just a reference and</a:t>
            </a:r>
          </a:p>
          <a:p>
            <a:pPr algn="ctr"/>
            <a:r>
              <a:rPr lang="en-US" sz="1600">
                <a:latin typeface="Calibri" pitchFamily="34" charset="0"/>
              </a:rPr>
              <a:t> you don</a:t>
            </a:r>
            <a:r>
              <a:rPr lang="fr-FR" sz="1600">
                <a:latin typeface="Calibri" pitchFamily="34" charset="0"/>
              </a:rPr>
              <a:t>’</a:t>
            </a:r>
            <a:r>
              <a:rPr lang="en-US" sz="1600">
                <a:latin typeface="Calibri" pitchFamily="34" charset="0"/>
              </a:rPr>
              <a:t>t have to follow these suggestions.</a:t>
            </a:r>
          </a:p>
        </p:txBody>
      </p:sp>
      <p:sp>
        <p:nvSpPr>
          <p:cNvPr id="18442" name="TextBox 13"/>
          <p:cNvSpPr txBox="1">
            <a:spLocks noChangeArrowheads="1"/>
          </p:cNvSpPr>
          <p:nvPr/>
        </p:nvSpPr>
        <p:spPr bwMode="auto">
          <a:xfrm>
            <a:off x="1371600" y="1066800"/>
            <a:ext cx="24542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Cost estimate: $5000.00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043945"/>
            <a:ext cx="2190868" cy="1643150"/>
          </a:xfrm>
          <a:prstGeom prst="rect">
            <a:avLst/>
          </a:prstGeom>
        </p:spPr>
      </p:pic>
      <p:pic>
        <p:nvPicPr>
          <p:cNvPr id="15" name="Picture 6" descr="https://lh4.googleusercontent.com/_j2YE76GaJTETU4V3wTkGGefrsvVbqjaPfI9zy5wKyPRgnvHrlv8QRuvZqz5_Ki-I8CWNrdUm0yuqUCFuGGq9yHMLtlYVJcjOV8Bt8L-rqkG5wg8M4IKU9S-_3UFnVTZpDXu_JAMwA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946170"/>
            <a:ext cx="1968821" cy="14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3101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277019" y="36513"/>
            <a:ext cx="8445500" cy="654526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noFill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0" y="157230"/>
            <a:ext cx="6693456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0090"/>
                </a:solidFill>
                <a:effectLst>
                  <a:glow rad="139700">
                    <a:srgbClr val="4BACC6">
                      <a:satMod val="175000"/>
                      <a:alpha val="40000"/>
                    </a:srgb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j-ea"/>
                <a:cs typeface="+mj-cs"/>
              </a:rPr>
              <a:t>Goats</a:t>
            </a:r>
            <a:r>
              <a:rPr lang="en-US" sz="4400" b="1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0090"/>
                </a:solidFill>
                <a:effectLst>
                  <a:glow rad="139700">
                    <a:srgbClr val="4BACC6">
                      <a:satMod val="175000"/>
                      <a:alpha val="40000"/>
                    </a:srgb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j-ea"/>
                <a:cs typeface="+mj-cs"/>
              </a:rPr>
              <a:t/>
            </a:r>
            <a:br>
              <a:rPr lang="en-US" sz="4400" b="1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0090"/>
                </a:solidFill>
                <a:effectLst>
                  <a:glow rad="139700">
                    <a:srgbClr val="4BACC6">
                      <a:satMod val="175000"/>
                      <a:alpha val="40000"/>
                    </a:srgb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j-ea"/>
                <a:cs typeface="+mj-cs"/>
              </a:rPr>
            </a:br>
            <a:endParaRPr lang="en-US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4237" y="1752600"/>
            <a:ext cx="4295427" cy="2616101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n-lt"/>
              </a:rPr>
              <a:t>                </a:t>
            </a:r>
            <a:r>
              <a:rPr lang="en-US" sz="2000" b="1" u="sng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n-lt"/>
              </a:rPr>
              <a:t>Housing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n-lt"/>
              </a:rPr>
              <a:t>Min 60 sq. ft. per goat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n-lt"/>
              </a:rPr>
              <a:t>Clean shavings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n-lt"/>
              </a:rPr>
              <a:t>Good ventilation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n-lt"/>
              </a:rPr>
              <a:t>4’ min height panels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n-lt"/>
              </a:rPr>
              <a:t>Free from hazards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n-lt"/>
              </a:rPr>
              <a:t>Structure to climb on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n-lt"/>
              </a:rPr>
              <a:t>Centerblocks at feeders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n-lt"/>
              </a:rPr>
              <a:t>and waterers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35350" y="1835150"/>
            <a:ext cx="1731115" cy="20313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n-lt"/>
              </a:rPr>
              <a:t>     </a:t>
            </a:r>
            <a:r>
              <a:rPr lang="en-US" b="1" u="sng" dirty="0">
                <a:latin typeface="+mn-lt"/>
              </a:rPr>
              <a:t> Supplies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Collar-chain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Halter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Feeders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Water bucket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Sock/blanket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Muzzle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06683" y="3413125"/>
            <a:ext cx="2679836" cy="28931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+mn-lt"/>
              </a:rPr>
              <a:t>       </a:t>
            </a:r>
            <a:r>
              <a:rPr lang="en-US" sz="2000" b="1" u="sng" dirty="0">
                <a:latin typeface="+mn-lt"/>
              </a:rPr>
              <a:t>Feed Requirements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Protein- 15-18%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Fat- 2.5-4.5%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Fiber- 15-19%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Clean water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Grass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Hay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Deworm- every 30 days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83188" y="1604963"/>
            <a:ext cx="3425825" cy="1785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+mn-lt"/>
              </a:rPr>
              <a:t>          </a:t>
            </a:r>
            <a:r>
              <a:rPr lang="en-US" sz="2000" b="1" u="sng" dirty="0">
                <a:latin typeface="+mn-lt"/>
              </a:rPr>
              <a:t>Exercise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Out of pen everyday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Hand walking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Bracing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Running- 10-20 minutes, 5-6 days a week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3750" y="4451350"/>
            <a:ext cx="3386138" cy="1477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dirty="0">
                <a:latin typeface="+mn-lt"/>
              </a:rPr>
              <a:t>Websites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Showgoatpage.com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Texasgoat.com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Texasshowgoatconnection.com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latin typeface="+mn-lt"/>
            </a:endParaRPr>
          </a:p>
        </p:txBody>
      </p:sp>
      <p:sp>
        <p:nvSpPr>
          <p:cNvPr id="19465" name="TextBox 12"/>
          <p:cNvSpPr txBox="1">
            <a:spLocks noChangeArrowheads="1"/>
          </p:cNvSpPr>
          <p:nvPr/>
        </p:nvSpPr>
        <p:spPr bwMode="auto">
          <a:xfrm>
            <a:off x="793750" y="5953125"/>
            <a:ext cx="74120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latin typeface="Calibri" pitchFamily="34" charset="0"/>
              </a:rPr>
              <a:t>Remember this is just a reference and</a:t>
            </a:r>
          </a:p>
          <a:p>
            <a:pPr algn="ctr"/>
            <a:r>
              <a:rPr lang="en-US" sz="1600">
                <a:latin typeface="Calibri" pitchFamily="34" charset="0"/>
              </a:rPr>
              <a:t> you don</a:t>
            </a:r>
            <a:r>
              <a:rPr lang="fr-FR" sz="1600">
                <a:latin typeface="Calibri" pitchFamily="34" charset="0"/>
              </a:rPr>
              <a:t>’</a:t>
            </a:r>
            <a:r>
              <a:rPr lang="en-US" sz="1600">
                <a:latin typeface="Calibri" pitchFamily="34" charset="0"/>
              </a:rPr>
              <a:t>t have to follow these suggestions.</a:t>
            </a:r>
          </a:p>
        </p:txBody>
      </p:sp>
      <p:sp>
        <p:nvSpPr>
          <p:cNvPr id="19466" name="TextBox 11"/>
          <p:cNvSpPr txBox="1">
            <a:spLocks noChangeArrowheads="1"/>
          </p:cNvSpPr>
          <p:nvPr/>
        </p:nvSpPr>
        <p:spPr bwMode="auto">
          <a:xfrm>
            <a:off x="1371600" y="1235075"/>
            <a:ext cx="24543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Cost estimate: </a:t>
            </a:r>
            <a:r>
              <a:rPr lang="en-US" dirty="0" smtClean="0">
                <a:latin typeface="Calibri" pitchFamily="34" charset="0"/>
              </a:rPr>
              <a:t>$1300.00</a:t>
            </a:r>
            <a:endParaRPr lang="en-US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Purchase Price: </a:t>
            </a:r>
            <a:r>
              <a:rPr lang="en-US" dirty="0" smtClean="0">
                <a:latin typeface="Calibri" pitchFamily="34" charset="0"/>
              </a:rPr>
              <a:t>$775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060" t="29538" r="69057" b="32239"/>
          <a:stretch/>
        </p:blipFill>
        <p:spPr>
          <a:xfrm>
            <a:off x="6757621" y="85186"/>
            <a:ext cx="2117298" cy="1750843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360363" y="0"/>
            <a:ext cx="8555037" cy="68310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09800" y="19045"/>
            <a:ext cx="3450079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0090"/>
                </a:solidFill>
                <a:effectLst>
                  <a:glow rad="139700">
                    <a:srgbClr val="4BACC6">
                      <a:satMod val="175000"/>
                      <a:alpha val="40000"/>
                    </a:srgbClr>
                  </a:glow>
                </a:effectLst>
                <a:latin typeface="+mn-lt"/>
                <a:ea typeface="+mj-ea"/>
                <a:cs typeface="+mj-cs"/>
              </a:rPr>
              <a:t>Swine</a:t>
            </a:r>
            <a:endParaRPr lang="en-US" dirty="0">
              <a:effectLst>
                <a:glow rad="139700">
                  <a:srgbClr val="4BACC6">
                    <a:satMod val="175000"/>
                    <a:alpha val="40000"/>
                  </a:srgbClr>
                </a:glow>
              </a:effectLst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1445168"/>
            <a:ext cx="4295427" cy="1785104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n-lt"/>
              </a:rPr>
              <a:t>                </a:t>
            </a:r>
            <a:r>
              <a:rPr lang="en-US" sz="2000" b="1" u="sng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n-lt"/>
              </a:rPr>
              <a:t>Housing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n-lt"/>
              </a:rPr>
              <a:t>Min 60 sq. ft.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n-lt"/>
              </a:rPr>
              <a:t>Clean shavings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n-lt"/>
              </a:rPr>
              <a:t>Good ventilation-Fans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n-lt"/>
              </a:rPr>
              <a:t>3’ min height panels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n-lt"/>
              </a:rPr>
              <a:t>Free from hazards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03943" y="876289"/>
            <a:ext cx="3281989" cy="206210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+mn-lt"/>
              </a:rPr>
              <a:t>     </a:t>
            </a:r>
            <a:r>
              <a:rPr lang="en-US" sz="2000" b="1" u="sng" dirty="0">
                <a:latin typeface="+mn-lt"/>
              </a:rPr>
              <a:t> Supplies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Whip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Hanging feeder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Waterers-nipple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Brush-rice root and horse hair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Shampoo/oil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" y="3773488"/>
            <a:ext cx="2668808" cy="206210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+mn-lt"/>
              </a:rPr>
              <a:t>       </a:t>
            </a:r>
            <a:r>
              <a:rPr lang="en-US" sz="2000" b="1" u="sng" dirty="0">
                <a:latin typeface="+mn-lt"/>
              </a:rPr>
              <a:t>Feed Requirements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Protein- 16-20%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Fat- 3.5-6.5%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Clean water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Protein/fat supplement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05400" y="3911987"/>
            <a:ext cx="3425825" cy="178510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+mn-lt"/>
              </a:rPr>
              <a:t>          </a:t>
            </a:r>
            <a:r>
              <a:rPr lang="en-US" sz="2000" b="1" u="sng" dirty="0">
                <a:latin typeface="+mn-lt"/>
              </a:rPr>
              <a:t>Exercise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Out of pen everyday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Walking-15-20 min a day everyday, when they are bigger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Teaching to walk with head up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latin typeface="+mn-lt"/>
            </a:endParaRPr>
          </a:p>
        </p:txBody>
      </p:sp>
      <p:sp>
        <p:nvSpPr>
          <p:cNvPr id="20489" name="TextBox 12"/>
          <p:cNvSpPr txBox="1">
            <a:spLocks noChangeArrowheads="1"/>
          </p:cNvSpPr>
          <p:nvPr/>
        </p:nvSpPr>
        <p:spPr bwMode="auto">
          <a:xfrm>
            <a:off x="958850" y="6176963"/>
            <a:ext cx="7358063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latin typeface="Calibri" pitchFamily="34" charset="0"/>
              </a:rPr>
              <a:t>Remember this is just a reference and </a:t>
            </a:r>
          </a:p>
          <a:p>
            <a:pPr algn="ctr"/>
            <a:r>
              <a:rPr lang="en-US" sz="1600">
                <a:latin typeface="Calibri" pitchFamily="34" charset="0"/>
              </a:rPr>
              <a:t>you don</a:t>
            </a:r>
            <a:r>
              <a:rPr lang="fr-FR" sz="1600">
                <a:latin typeface="Calibri" pitchFamily="34" charset="0"/>
              </a:rPr>
              <a:t>’</a:t>
            </a:r>
            <a:r>
              <a:rPr lang="en-US" sz="1600">
                <a:latin typeface="Calibri" pitchFamily="34" charset="0"/>
              </a:rPr>
              <a:t>t have to follow these suggestions.</a:t>
            </a:r>
          </a:p>
        </p:txBody>
      </p:sp>
      <p:sp>
        <p:nvSpPr>
          <p:cNvPr id="20490" name="TextBox 15"/>
          <p:cNvSpPr txBox="1">
            <a:spLocks noChangeArrowheads="1"/>
          </p:cNvSpPr>
          <p:nvPr/>
        </p:nvSpPr>
        <p:spPr bwMode="auto">
          <a:xfrm>
            <a:off x="958850" y="809678"/>
            <a:ext cx="24543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Cost estimate: $</a:t>
            </a:r>
            <a:r>
              <a:rPr lang="en-US" dirty="0" smtClean="0">
                <a:latin typeface="Calibri" pitchFamily="34" charset="0"/>
              </a:rPr>
              <a:t>1700.00</a:t>
            </a:r>
            <a:endParaRPr lang="en-US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Purchase Price: </a:t>
            </a:r>
            <a:r>
              <a:rPr lang="en-US" dirty="0" smtClean="0">
                <a:latin typeface="Calibri" pitchFamily="34" charset="0"/>
              </a:rPr>
              <a:t>$300.00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B7036D-0544-41F2-BED6-91267C60F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288327"/>
            <a:ext cx="2723109" cy="144119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3101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49250" y="152400"/>
            <a:ext cx="8445500" cy="65452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noFill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40589" y="150606"/>
            <a:ext cx="4952451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0090"/>
                </a:solidFill>
                <a:effectLst>
                  <a:glow rad="139700">
                    <a:srgbClr val="4BACC6">
                      <a:satMod val="175000"/>
                      <a:alpha val="40000"/>
                    </a:srgb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j-ea"/>
                <a:cs typeface="+mj-cs"/>
              </a:rPr>
              <a:t>Lambs</a:t>
            </a:r>
            <a:r>
              <a:rPr lang="en-US" sz="4400" b="1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0090"/>
                </a:solidFill>
                <a:effectLst>
                  <a:glow rad="139700">
                    <a:srgbClr val="4BACC6">
                      <a:satMod val="175000"/>
                      <a:alpha val="40000"/>
                    </a:srgb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j-ea"/>
                <a:cs typeface="+mj-cs"/>
              </a:rPr>
              <a:t/>
            </a:r>
            <a:br>
              <a:rPr lang="en-US" sz="4400" b="1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0090"/>
                </a:solidFill>
                <a:effectLst>
                  <a:glow rad="139700">
                    <a:srgbClr val="4BACC6">
                      <a:satMod val="175000"/>
                      <a:alpha val="40000"/>
                    </a:srgb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j-ea"/>
                <a:cs typeface="+mj-cs"/>
              </a:rPr>
            </a:br>
            <a:endParaRPr lang="en-US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1478245"/>
            <a:ext cx="4295427" cy="2339102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n-lt"/>
              </a:rPr>
              <a:t>                </a:t>
            </a:r>
            <a:r>
              <a:rPr lang="en-US" sz="2000" b="1" u="sng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n-lt"/>
              </a:rPr>
              <a:t>Housing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n-lt"/>
              </a:rPr>
              <a:t>Min 60 sq. ft. per goat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n-lt"/>
              </a:rPr>
              <a:t>Clean shavings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n-lt"/>
              </a:rPr>
              <a:t>Good ventilation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n-lt"/>
              </a:rPr>
              <a:t>4’ min height panels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n-lt"/>
              </a:rPr>
              <a:t>Free from hazards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n-lt"/>
              </a:rPr>
              <a:t>Structure to climb on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n-lt"/>
              </a:rPr>
              <a:t>Centerblocks at feeders and waterers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19800" y="520700"/>
            <a:ext cx="1741488" cy="2338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+mn-lt"/>
              </a:rPr>
              <a:t>     </a:t>
            </a:r>
            <a:r>
              <a:rPr lang="en-US" sz="2000" b="1" u="sng" dirty="0">
                <a:latin typeface="+mn-lt"/>
              </a:rPr>
              <a:t> Supplies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Halter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Feeders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Waterers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Sock/blanket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Center blocks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Toys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muzzle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05438" y="4422775"/>
            <a:ext cx="2730500" cy="28924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+mn-lt"/>
              </a:rPr>
              <a:t>       </a:t>
            </a:r>
            <a:r>
              <a:rPr lang="en-US" sz="2000" b="1" u="sng" dirty="0">
                <a:latin typeface="+mn-lt"/>
              </a:rPr>
              <a:t>Feed Requirements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Protein- 16-18%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Fat- 2.5-4%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Clean water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Grass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Hay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Alfalfa-small increments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Deworm- every 30 days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05438" y="2724150"/>
            <a:ext cx="3425825" cy="1784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+mn-lt"/>
              </a:rPr>
              <a:t>          </a:t>
            </a:r>
            <a:r>
              <a:rPr lang="en-US" sz="2000" b="1" u="sng" dirty="0">
                <a:latin typeface="+mn-lt"/>
              </a:rPr>
              <a:t>Exercise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Out of pen everyday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Hand walking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Bracing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Running- 20-25 minutes, 5 days a week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5988" y="3962400"/>
            <a:ext cx="1636712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dirty="0">
                <a:latin typeface="+mn-lt"/>
              </a:rPr>
              <a:t>Websites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b="1" u="sng" dirty="0">
                <a:latin typeface="+mn-lt"/>
              </a:rPr>
              <a:t>Mylamb.org</a:t>
            </a:r>
          </a:p>
        </p:txBody>
      </p:sp>
      <p:sp>
        <p:nvSpPr>
          <p:cNvPr id="21513" name="TextBox 12"/>
          <p:cNvSpPr txBox="1">
            <a:spLocks noChangeArrowheads="1"/>
          </p:cNvSpPr>
          <p:nvPr/>
        </p:nvSpPr>
        <p:spPr bwMode="auto">
          <a:xfrm>
            <a:off x="-293688" y="6103938"/>
            <a:ext cx="74120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latin typeface="Calibri" pitchFamily="34" charset="0"/>
              </a:rPr>
              <a:t>Remember this is just a reference and</a:t>
            </a:r>
          </a:p>
          <a:p>
            <a:pPr algn="ctr"/>
            <a:r>
              <a:rPr lang="en-US" sz="1600">
                <a:latin typeface="Calibri" pitchFamily="34" charset="0"/>
              </a:rPr>
              <a:t> you don</a:t>
            </a:r>
            <a:r>
              <a:rPr lang="fr-FR" sz="1600">
                <a:latin typeface="Calibri" pitchFamily="34" charset="0"/>
              </a:rPr>
              <a:t>’</a:t>
            </a:r>
            <a:r>
              <a:rPr lang="en-US" sz="1600">
                <a:latin typeface="Calibri" pitchFamily="34" charset="0"/>
              </a:rPr>
              <a:t>t have to follow these suggestions.</a:t>
            </a:r>
          </a:p>
        </p:txBody>
      </p:sp>
      <p:sp>
        <p:nvSpPr>
          <p:cNvPr id="21514" name="TextBox 13"/>
          <p:cNvSpPr txBox="1">
            <a:spLocks noChangeArrowheads="1"/>
          </p:cNvSpPr>
          <p:nvPr/>
        </p:nvSpPr>
        <p:spPr bwMode="auto">
          <a:xfrm>
            <a:off x="982050" y="965244"/>
            <a:ext cx="24543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Cost estimate: </a:t>
            </a:r>
            <a:r>
              <a:rPr lang="en-US" dirty="0" smtClean="0">
                <a:latin typeface="Calibri" pitchFamily="34" charset="0"/>
              </a:rPr>
              <a:t>$1000.00</a:t>
            </a:r>
            <a:endParaRPr lang="en-US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Purchase Price: $374.00</a:t>
            </a:r>
          </a:p>
        </p:txBody>
      </p:sp>
      <p:pic>
        <p:nvPicPr>
          <p:cNvPr id="2151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2400" y="3987800"/>
            <a:ext cx="2538413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3101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49250" y="165100"/>
            <a:ext cx="8445500" cy="65452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noFill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9510" y="149687"/>
            <a:ext cx="570849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000090"/>
                </a:solidFill>
                <a:effectLst>
                  <a:glow rad="139700">
                    <a:srgbClr val="4BACC6">
                      <a:satMod val="175000"/>
                      <a:alpha val="40000"/>
                    </a:srgb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j-ea"/>
                <a:cs typeface="+mj-cs"/>
              </a:rPr>
              <a:t>Poultry</a:t>
            </a:r>
            <a:endParaRPr lang="en-US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6932" y="1768878"/>
            <a:ext cx="4295427" cy="2062103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n-lt"/>
              </a:rPr>
              <a:t>                </a:t>
            </a:r>
            <a:r>
              <a:rPr lang="en-US" sz="2000" b="1" u="sng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n-lt"/>
              </a:rPr>
              <a:t>Housing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n-lt"/>
              </a:rPr>
              <a:t>Min 2 sq ft per bird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n-lt"/>
              </a:rPr>
              <a:t>Clean shavings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n-lt"/>
              </a:rPr>
              <a:t>Good ventilation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n-lt"/>
              </a:rPr>
              <a:t>2’ min height panels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n-lt"/>
              </a:rPr>
              <a:t>Free from hazards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n>
                  <a:solidFill>
                    <a:schemeClr val="accent1">
                      <a:lumMod val="50000"/>
                    </a:schemeClr>
                  </a:solidFill>
                </a:ln>
                <a:latin typeface="+mn-lt"/>
              </a:rPr>
              <a:t>Heat Lamps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22888" y="977900"/>
            <a:ext cx="3455987" cy="1231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+mn-lt"/>
              </a:rPr>
              <a:t>     </a:t>
            </a:r>
            <a:r>
              <a:rPr lang="en-US" sz="2000" b="1" u="sng" dirty="0">
                <a:latin typeface="+mn-lt"/>
              </a:rPr>
              <a:t> Supplies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Feeders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Waterers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Should be placed every 2 ft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92663" y="2155825"/>
            <a:ext cx="3595687" cy="3724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+mn-lt"/>
              </a:rPr>
              <a:t>       </a:t>
            </a:r>
            <a:r>
              <a:rPr lang="en-US" sz="2000" b="1" u="sng" dirty="0">
                <a:latin typeface="+mn-lt"/>
              </a:rPr>
              <a:t>Feed Requirements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Protein- 15-18%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Fat- 2.5-4.5%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Fiber- 15-19%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Clean water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Protein- from arrival to 3 wks. (chickens)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Liquid fat- 3-6 wks (chickens)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Turkeys first half-protein,2</a:t>
            </a:r>
            <a:r>
              <a:rPr lang="en-US" baseline="30000" dirty="0">
                <a:latin typeface="+mn-lt"/>
              </a:rPr>
              <a:t>nd</a:t>
            </a:r>
            <a:r>
              <a:rPr lang="en-US" dirty="0">
                <a:latin typeface="+mn-lt"/>
              </a:rPr>
              <a:t> half fat- be cautious w/ fat once you start you cannot stop. 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6888" y="3830638"/>
            <a:ext cx="3425825" cy="20621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+mn-lt"/>
              </a:rPr>
              <a:t>          </a:t>
            </a:r>
            <a:r>
              <a:rPr lang="en-US" sz="2000" b="1" u="sng" dirty="0">
                <a:latin typeface="+mn-lt"/>
              </a:rPr>
              <a:t>Exercise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Make the animals move as much as possible, if they are not moving they are not eating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Constant movement- rabbit, radio, deer feeder with rocks in can</a:t>
            </a:r>
          </a:p>
        </p:txBody>
      </p:sp>
      <p:sp>
        <p:nvSpPr>
          <p:cNvPr id="22536" name="TextBox 12"/>
          <p:cNvSpPr txBox="1">
            <a:spLocks noChangeArrowheads="1"/>
          </p:cNvSpPr>
          <p:nvPr/>
        </p:nvSpPr>
        <p:spPr bwMode="auto">
          <a:xfrm>
            <a:off x="804863" y="6019800"/>
            <a:ext cx="74120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latin typeface="Calibri" pitchFamily="34" charset="0"/>
              </a:rPr>
              <a:t>Remember this is just a reference and</a:t>
            </a:r>
          </a:p>
          <a:p>
            <a:pPr algn="ctr"/>
            <a:r>
              <a:rPr lang="en-US" sz="1600">
                <a:latin typeface="Calibri" pitchFamily="34" charset="0"/>
              </a:rPr>
              <a:t> you don</a:t>
            </a:r>
            <a:r>
              <a:rPr lang="fr-FR" sz="1600">
                <a:latin typeface="Calibri" pitchFamily="34" charset="0"/>
              </a:rPr>
              <a:t>’</a:t>
            </a:r>
            <a:r>
              <a:rPr lang="en-US" sz="1600">
                <a:latin typeface="Calibri" pitchFamily="34" charset="0"/>
              </a:rPr>
              <a:t>t have to follow these suggestions.</a:t>
            </a:r>
          </a:p>
        </p:txBody>
      </p:sp>
      <p:sp>
        <p:nvSpPr>
          <p:cNvPr id="22537" name="TextBox 13"/>
          <p:cNvSpPr txBox="1">
            <a:spLocks noChangeArrowheads="1"/>
          </p:cNvSpPr>
          <p:nvPr/>
        </p:nvSpPr>
        <p:spPr bwMode="auto">
          <a:xfrm>
            <a:off x="1143000" y="1250950"/>
            <a:ext cx="410477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Cost estimate: $600.00</a:t>
            </a:r>
          </a:p>
          <a:p>
            <a:r>
              <a:rPr lang="en-US" dirty="0">
                <a:latin typeface="Calibri" pitchFamily="34" charset="0"/>
              </a:rPr>
              <a:t>Purchase Price: $45/box of 25 + $25 entry</a:t>
            </a:r>
          </a:p>
        </p:txBody>
      </p:sp>
      <p:pic>
        <p:nvPicPr>
          <p:cNvPr id="22538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1800" y="2209800"/>
            <a:ext cx="1693863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3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635</TotalTime>
  <Words>1917</Words>
  <Application>Microsoft Office PowerPoint</Application>
  <PresentationFormat>On-screen Show (4:3)</PresentationFormat>
  <Paragraphs>446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Arial Black</vt:lpstr>
      <vt:lpstr>Calibri</vt:lpstr>
      <vt:lpstr>Chalkboard</vt:lpstr>
      <vt:lpstr>Tahoma</vt:lpstr>
      <vt:lpstr>Office Theme</vt:lpstr>
      <vt:lpstr>PowerPoint Presentation</vt:lpstr>
      <vt:lpstr>PowerPoint Presentation</vt:lpstr>
      <vt:lpstr>FFA Dues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Cost Continued</vt:lpstr>
      <vt:lpstr>District Barns</vt:lpstr>
      <vt:lpstr>Barn Fees</vt:lpstr>
      <vt:lpstr>Barn Times</vt:lpstr>
      <vt:lpstr>Show Requirements</vt:lpstr>
      <vt:lpstr>Requirements to Receive Check</vt:lpstr>
      <vt:lpstr>Grades</vt:lpstr>
      <vt:lpstr>BUYERS</vt:lpstr>
      <vt:lpstr>BUYERS</vt:lpstr>
      <vt:lpstr>Premium Sale vs. Freezer</vt:lpstr>
      <vt:lpstr>Breeders</vt:lpstr>
      <vt:lpstr>Drug Testing</vt:lpstr>
      <vt:lpstr>Paperwork</vt:lpstr>
      <vt:lpstr>Animal Information</vt:lpstr>
      <vt:lpstr>Please scan if you are coming to the first chapter meeting</vt:lpstr>
      <vt:lpstr>Contact</vt:lpstr>
    </vt:vector>
  </TitlesOfParts>
  <Company>Cypress Fairbanks ISD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THOMAS PALISIN</cp:lastModifiedBy>
  <cp:revision>63</cp:revision>
  <cp:lastPrinted>2017-04-27T17:17:49Z</cp:lastPrinted>
  <dcterms:created xsi:type="dcterms:W3CDTF">2012-08-31T00:13:15Z</dcterms:created>
  <dcterms:modified xsi:type="dcterms:W3CDTF">2022-09-06T13:16:05Z</dcterms:modified>
</cp:coreProperties>
</file>